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60" r:id="rId2"/>
    <p:sldId id="261" r:id="rId3"/>
    <p:sldId id="257" r:id="rId4"/>
    <p:sldId id="258" r:id="rId5"/>
    <p:sldId id="259" r:id="rId6"/>
  </p:sldIdLst>
  <p:sldSz cx="14630400" cy="8229600"/>
  <p:notesSz cx="8229600" cy="146304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2" d="100"/>
          <a:sy n="92" d="100"/>
        </p:scale>
        <p:origin x="57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004341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78201-F6DC-5BB8-DCFA-5381266A55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278957-B9FE-086E-14FA-26B4E56CE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552ACB-971D-522E-5EC0-4D54DF705A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39E6B4-79C3-31F2-48E6-090A28C78FD6}"/>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905686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E0F2B602-A4E0-D642-085F-97A2074F32AC}"/>
              </a:ext>
            </a:extLst>
          </p:cNvPr>
          <p:cNvSpPr/>
          <p:nvPr/>
        </p:nvSpPr>
        <p:spPr>
          <a:xfrm>
            <a:off x="3121354" y="2536237"/>
            <a:ext cx="7224951" cy="620078"/>
          </a:xfrm>
          <a:prstGeom prst="rect">
            <a:avLst/>
          </a:prstGeom>
          <a:noFill/>
          <a:ln/>
        </p:spPr>
        <p:txBody>
          <a:bodyPr wrap="none" lIns="0" tIns="0" rIns="0" bIns="0" rtlCol="0" anchor="t"/>
          <a:lstStyle/>
          <a:p>
            <a:pPr marL="0" indent="0" algn="just">
              <a:lnSpc>
                <a:spcPts val="4850"/>
              </a:lnSpc>
              <a:buNone/>
            </a:pPr>
            <a:r>
              <a:rPr lang="en-US" sz="3900" b="1" dirty="0">
                <a:solidFill>
                  <a:srgbClr val="000000"/>
                </a:solidFill>
                <a:latin typeface="Inter Bold" pitchFamily="34" charset="0"/>
                <a:ea typeface="Inter Bold" pitchFamily="34" charset="-122"/>
                <a:cs typeface="Inter Bold" pitchFamily="34" charset="-120"/>
              </a:rPr>
              <a:t>Addressing AI Risks and Transparency</a:t>
            </a:r>
          </a:p>
          <a:p>
            <a:pPr marL="0" indent="0" algn="just">
              <a:lnSpc>
                <a:spcPts val="4850"/>
              </a:lnSpc>
              <a:buNone/>
            </a:pPr>
            <a:endParaRPr lang="en-US" sz="3900" b="1" dirty="0">
              <a:solidFill>
                <a:srgbClr val="000000"/>
              </a:solidFill>
              <a:latin typeface="Inter Bold" pitchFamily="34" charset="0"/>
              <a:ea typeface="Inter Bold" pitchFamily="34" charset="-122"/>
            </a:endParaRPr>
          </a:p>
          <a:p>
            <a:pPr marL="0" indent="0" algn="just">
              <a:lnSpc>
                <a:spcPts val="4850"/>
              </a:lnSpc>
              <a:buNone/>
            </a:pPr>
            <a:endParaRPr lang="en-US" sz="3900" b="1" dirty="0">
              <a:solidFill>
                <a:srgbClr val="000000"/>
              </a:solidFill>
              <a:latin typeface="Inter Bold" pitchFamily="34" charset="0"/>
              <a:ea typeface="Inter Bold" pitchFamily="34" charset="-122"/>
            </a:endParaRPr>
          </a:p>
          <a:p>
            <a:pPr marL="0" indent="0" algn="just">
              <a:lnSpc>
                <a:spcPts val="4850"/>
              </a:lnSpc>
              <a:buNone/>
            </a:pPr>
            <a:endParaRPr lang="en-US" sz="3900" b="1" dirty="0">
              <a:solidFill>
                <a:srgbClr val="000000"/>
              </a:solidFill>
              <a:latin typeface="Inter Bold" pitchFamily="34" charset="0"/>
              <a:ea typeface="Inter Bold" pitchFamily="34" charset="-122"/>
            </a:endParaRPr>
          </a:p>
          <a:p>
            <a:pPr marL="0" indent="0" algn="r">
              <a:lnSpc>
                <a:spcPts val="4850"/>
              </a:lnSpc>
              <a:buNone/>
            </a:pPr>
            <a:r>
              <a:rPr lang="en-US" sz="3900" b="1" dirty="0">
                <a:solidFill>
                  <a:srgbClr val="000000"/>
                </a:solidFill>
                <a:latin typeface="Inter Bold" pitchFamily="34" charset="0"/>
                <a:ea typeface="Inter Bold" pitchFamily="34" charset="-122"/>
              </a:rPr>
              <a:t>Law Firm DIKE</a:t>
            </a:r>
          </a:p>
          <a:p>
            <a:pPr marL="0" indent="0" algn="r">
              <a:lnSpc>
                <a:spcPts val="4850"/>
              </a:lnSpc>
              <a:buNone/>
            </a:pPr>
            <a:r>
              <a:rPr lang="en-US" sz="3900" b="1" dirty="0" err="1">
                <a:solidFill>
                  <a:srgbClr val="000000"/>
                </a:solidFill>
                <a:latin typeface="Inter Bold" pitchFamily="34" charset="0"/>
                <a:ea typeface="Inter Bold" pitchFamily="34" charset="-122"/>
              </a:rPr>
              <a:t>Borami</a:t>
            </a:r>
            <a:r>
              <a:rPr lang="en-US" sz="3900" b="1" dirty="0">
                <a:solidFill>
                  <a:srgbClr val="000000"/>
                </a:solidFill>
                <a:latin typeface="Inter Bold" pitchFamily="34" charset="0"/>
                <a:ea typeface="Inter Bold" pitchFamily="34" charset="-122"/>
              </a:rPr>
              <a:t> Kim</a:t>
            </a:r>
            <a:endParaRPr lang="en-US" sz="3900" dirty="0"/>
          </a:p>
        </p:txBody>
      </p:sp>
    </p:spTree>
    <p:extLst>
      <p:ext uri="{BB962C8B-B14F-4D97-AF65-F5344CB8AC3E}">
        <p14:creationId xmlns:p14="http://schemas.microsoft.com/office/powerpoint/2010/main" val="2274094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0E51D-502C-AB52-1434-0E8F15A41BAA}"/>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1D52FB85-7DE5-BA63-5015-564577D2000E}"/>
              </a:ext>
            </a:extLst>
          </p:cNvPr>
          <p:cNvSpPr/>
          <p:nvPr/>
        </p:nvSpPr>
        <p:spPr>
          <a:xfrm>
            <a:off x="793790" y="1289328"/>
            <a:ext cx="7224951" cy="620078"/>
          </a:xfrm>
          <a:prstGeom prst="rect">
            <a:avLst/>
          </a:prstGeom>
          <a:noFill/>
          <a:ln/>
        </p:spPr>
        <p:txBody>
          <a:bodyPr wrap="none" lIns="0" tIns="0" rIns="0" bIns="0" rtlCol="0" anchor="t"/>
          <a:lstStyle/>
          <a:p>
            <a:pPr marL="0" indent="0" algn="l">
              <a:lnSpc>
                <a:spcPts val="4850"/>
              </a:lnSpc>
              <a:buNone/>
            </a:pPr>
            <a:r>
              <a:rPr lang="en-US" sz="3900" b="1" dirty="0">
                <a:solidFill>
                  <a:srgbClr val="000000"/>
                </a:solidFill>
                <a:latin typeface="Inter Bold" pitchFamily="34" charset="0"/>
                <a:ea typeface="Inter Bold" pitchFamily="34" charset="-122"/>
                <a:cs typeface="Inter Bold" pitchFamily="34" charset="-120"/>
              </a:rPr>
              <a:t>Enhancing Transparency in AI</a:t>
            </a:r>
            <a:endParaRPr lang="en-US" sz="3900" dirty="0"/>
          </a:p>
        </p:txBody>
      </p:sp>
      <p:sp>
        <p:nvSpPr>
          <p:cNvPr id="4" name="Text 2">
            <a:extLst>
              <a:ext uri="{FF2B5EF4-FFF2-40B4-BE49-F238E27FC236}">
                <a16:creationId xmlns:a16="http://schemas.microsoft.com/office/drawing/2014/main" id="{07344639-6B3C-66AE-6964-A5B793C5EDEF}"/>
              </a:ext>
            </a:extLst>
          </p:cNvPr>
          <p:cNvSpPr/>
          <p:nvPr/>
        </p:nvSpPr>
        <p:spPr>
          <a:xfrm>
            <a:off x="793790" y="3000851"/>
            <a:ext cx="13042821" cy="317540"/>
          </a:xfrm>
          <a:prstGeom prst="rect">
            <a:avLst/>
          </a:prstGeom>
          <a:noFill/>
          <a:ln/>
        </p:spPr>
        <p:txBody>
          <a:bodyPr wrap="none" lIns="0" tIns="0" rIns="0" bIns="0" rtlCol="0" anchor="t"/>
          <a:lstStyle/>
          <a:p>
            <a:pPr marL="0" indent="0" algn="l">
              <a:lnSpc>
                <a:spcPts val="2500"/>
              </a:lnSpc>
              <a:buNone/>
            </a:pPr>
            <a:endParaRPr lang="en-US" sz="1550" dirty="0"/>
          </a:p>
        </p:txBody>
      </p:sp>
      <p:sp>
        <p:nvSpPr>
          <p:cNvPr id="5" name="Text 3">
            <a:extLst>
              <a:ext uri="{FF2B5EF4-FFF2-40B4-BE49-F238E27FC236}">
                <a16:creationId xmlns:a16="http://schemas.microsoft.com/office/drawing/2014/main" id="{9A660F23-6956-AAD3-6044-83F154D7F7B6}"/>
              </a:ext>
            </a:extLst>
          </p:cNvPr>
          <p:cNvSpPr/>
          <p:nvPr/>
        </p:nvSpPr>
        <p:spPr>
          <a:xfrm>
            <a:off x="793790" y="3541633"/>
            <a:ext cx="13042821" cy="2540318"/>
          </a:xfrm>
          <a:prstGeom prst="rect">
            <a:avLst/>
          </a:prstGeom>
          <a:noFill/>
          <a:ln/>
        </p:spPr>
        <p:txBody>
          <a:bodyPr wrap="square" lIns="0" tIns="0" rIns="0" bIns="0" rtlCol="0" anchor="t"/>
          <a:lstStyle/>
          <a:p>
            <a:pPr marL="0" indent="0" algn="l">
              <a:lnSpc>
                <a:spcPts val="2500"/>
              </a:lnSpc>
              <a:buNone/>
            </a:pPr>
            <a:r>
              <a:rPr lang="en-US" sz="1550" b="1" dirty="0">
                <a:solidFill>
                  <a:srgbClr val="272525"/>
                </a:solidFill>
                <a:latin typeface="Inter" pitchFamily="34" charset="0"/>
                <a:ea typeface="Inter" pitchFamily="34" charset="-122"/>
                <a:cs typeface="Inter" pitchFamily="34" charset="-120"/>
              </a:rPr>
              <a:t>The lack of transparency in artificial intelligence </a:t>
            </a:r>
            <a:r>
              <a:rPr lang="en-US" sz="1550" dirty="0">
                <a:solidFill>
                  <a:srgbClr val="272525"/>
                </a:solidFill>
                <a:latin typeface="Inter" pitchFamily="34" charset="0"/>
                <a:ea typeface="Inter" pitchFamily="34" charset="-122"/>
                <a:cs typeface="Inter" pitchFamily="34" charset="-120"/>
              </a:rPr>
              <a:t>development is being pointed out as a serious problem. There is particular concern that the sources and content of the training data are not disclosed, making it impossible to know what biases or copyright infringements may occur. Algorithmic opacity that does not explain the decision-making process of AI systems is also mentioned as an important issue. In cases of autonomous vehicles or loan denial decisions, there is a high possibility of accountability issues when the basis for decisions cannot be known. In a situation where AI-generated content such as deepfakes is prevalent, the difficulty in determining the authenticity of content is also linked to transparency. Additionally, the impact of AI system development and operation on the environment, and the working conditions of workers who label learning data, remain opaque.</a:t>
            </a:r>
            <a:endParaRPr lang="en-US" sz="1550" dirty="0"/>
          </a:p>
        </p:txBody>
      </p:sp>
      <p:sp>
        <p:nvSpPr>
          <p:cNvPr id="6" name="Text 4">
            <a:extLst>
              <a:ext uri="{FF2B5EF4-FFF2-40B4-BE49-F238E27FC236}">
                <a16:creationId xmlns:a16="http://schemas.microsoft.com/office/drawing/2014/main" id="{6C339A45-E879-38F7-BECF-09BCE49022D8}"/>
              </a:ext>
            </a:extLst>
          </p:cNvPr>
          <p:cNvSpPr/>
          <p:nvPr/>
        </p:nvSpPr>
        <p:spPr>
          <a:xfrm>
            <a:off x="793789" y="5538430"/>
            <a:ext cx="13042821" cy="635079"/>
          </a:xfrm>
          <a:prstGeom prst="rect">
            <a:avLst/>
          </a:prstGeom>
          <a:noFill/>
          <a:ln/>
        </p:spPr>
        <p:txBody>
          <a:bodyPr wrap="square" lIns="0" tIns="0" rIns="0" bIns="0" rtlCol="0" anchor="t"/>
          <a:lstStyle/>
          <a:p>
            <a:pPr marL="0" indent="0" algn="l">
              <a:lnSpc>
                <a:spcPts val="2500"/>
              </a:lnSpc>
              <a:buNone/>
            </a:pPr>
            <a:r>
              <a:rPr lang="en-US" sz="1550" dirty="0">
                <a:solidFill>
                  <a:srgbClr val="272525"/>
                </a:solidFill>
                <a:latin typeface="Inter" pitchFamily="34" charset="0"/>
                <a:ea typeface="Inter" pitchFamily="34" charset="-122"/>
                <a:cs typeface="Inter" pitchFamily="34" charset="-120"/>
              </a:rPr>
              <a:t>This opacity of AI technology companies can have unpredictable negative impacts on individual lives, potentially causing serious concerns for democracy. Therefore, ensuring transparency should be the first step in balancing technological advancement and democracy.</a:t>
            </a:r>
            <a:endParaRPr lang="en-US" sz="1550" dirty="0"/>
          </a:p>
        </p:txBody>
      </p:sp>
    </p:spTree>
    <p:extLst>
      <p:ext uri="{BB962C8B-B14F-4D97-AF65-F5344CB8AC3E}">
        <p14:creationId xmlns:p14="http://schemas.microsoft.com/office/powerpoint/2010/main" val="28983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803559"/>
            <a:ext cx="3969425" cy="496133"/>
          </a:xfrm>
          <a:prstGeom prst="rect">
            <a:avLst/>
          </a:prstGeom>
          <a:noFill/>
          <a:ln/>
        </p:spPr>
        <p:txBody>
          <a:bodyPr wrap="none" lIns="0" tIns="0" rIns="0" bIns="0" rtlCol="0" anchor="t"/>
          <a:lstStyle/>
          <a:p>
            <a:pPr marL="0" indent="0" algn="l">
              <a:lnSpc>
                <a:spcPts val="3900"/>
              </a:lnSpc>
              <a:buNone/>
            </a:pPr>
            <a:r>
              <a:rPr lang="en-US" sz="3100" b="1" dirty="0">
                <a:solidFill>
                  <a:srgbClr val="000000"/>
                </a:solidFill>
                <a:latin typeface="Inter Bold" pitchFamily="34" charset="0"/>
                <a:ea typeface="Inter Bold" pitchFamily="34" charset="-122"/>
                <a:cs typeface="Inter Bold" pitchFamily="34" charset="-120"/>
              </a:rPr>
              <a:t>Data Transparency</a:t>
            </a:r>
            <a:endParaRPr lang="en-US" sz="3100" dirty="0"/>
          </a:p>
        </p:txBody>
      </p:sp>
      <p:sp>
        <p:nvSpPr>
          <p:cNvPr id="5" name="Text 3"/>
          <p:cNvSpPr/>
          <p:nvPr/>
        </p:nvSpPr>
        <p:spPr>
          <a:xfrm>
            <a:off x="1083588" y="2917746"/>
            <a:ext cx="3965615" cy="310158"/>
          </a:xfrm>
          <a:prstGeom prst="rect">
            <a:avLst/>
          </a:prstGeom>
          <a:noFill/>
          <a:ln/>
        </p:spPr>
        <p:txBody>
          <a:bodyPr wrap="none" lIns="0" tIns="0" rIns="0" bIns="0" rtlCol="0" anchor="t"/>
          <a:lstStyle/>
          <a:p>
            <a:pPr marL="0" indent="0" algn="l">
              <a:lnSpc>
                <a:spcPts val="2400"/>
              </a:lnSpc>
              <a:buNone/>
            </a:pPr>
            <a:r>
              <a:rPr lang="en-US" sz="1950" b="1" dirty="0">
                <a:solidFill>
                  <a:srgbClr val="272525"/>
                </a:solidFill>
                <a:latin typeface="Inter Bold" pitchFamily="34" charset="0"/>
                <a:ea typeface="Inter Bold" pitchFamily="34" charset="-122"/>
                <a:cs typeface="Inter Bold" pitchFamily="34" charset="-120"/>
              </a:rPr>
              <a:t>1. Data Transparency</a:t>
            </a:r>
            <a:endParaRPr lang="en-US" sz="1950" dirty="0"/>
          </a:p>
        </p:txBody>
      </p:sp>
      <p:sp>
        <p:nvSpPr>
          <p:cNvPr id="6" name="Text 4"/>
          <p:cNvSpPr/>
          <p:nvPr/>
        </p:nvSpPr>
        <p:spPr>
          <a:xfrm>
            <a:off x="1083588" y="3346966"/>
            <a:ext cx="12718137" cy="1363147"/>
          </a:xfrm>
          <a:prstGeom prst="rect">
            <a:avLst/>
          </a:prstGeom>
          <a:noFill/>
          <a:ln/>
        </p:spPr>
        <p:txBody>
          <a:bodyPr wrap="square" lIns="0" tIns="0" rIns="0" bIns="0" rtlCol="0" anchor="t"/>
          <a:lstStyle/>
          <a:p>
            <a:pPr marL="0" indent="0" algn="l">
              <a:lnSpc>
                <a:spcPts val="2500"/>
              </a:lnSpc>
              <a:buNone/>
            </a:pPr>
            <a:r>
              <a:rPr lang="en-US" sz="1550" dirty="0">
                <a:solidFill>
                  <a:srgbClr val="272525"/>
                </a:solidFill>
                <a:latin typeface="Inter" pitchFamily="34" charset="0"/>
                <a:ea typeface="Inter" pitchFamily="34" charset="-122"/>
                <a:cs typeface="Inter" pitchFamily="34" charset="-120"/>
              </a:rPr>
              <a:t>Since corporate efforts alone may not be sufficient to ensure adequate transparency, legislation needs to be considered. Mandating Data Specification could be one such method. In this regard, the concept of 'Data Nutrition Labels' proposed by researchers at MIT Media Lab and Harvard Berkman Klein Center is gaining attention. Like nutrition labels on food packaging, this provides standardized information about AI systems or datasets, with ongoing projects disclosing the sources, scope, and potential biases of training data.</a:t>
            </a:r>
            <a:endParaRPr lang="en-US" sz="1550" dirty="0"/>
          </a:p>
        </p:txBody>
      </p:sp>
      <p:sp>
        <p:nvSpPr>
          <p:cNvPr id="11" name="Text 7"/>
          <p:cNvSpPr/>
          <p:nvPr/>
        </p:nvSpPr>
        <p:spPr>
          <a:xfrm>
            <a:off x="1083588" y="4743212"/>
            <a:ext cx="2938343" cy="310158"/>
          </a:xfrm>
          <a:prstGeom prst="rect">
            <a:avLst/>
          </a:prstGeom>
          <a:noFill/>
          <a:ln/>
        </p:spPr>
        <p:txBody>
          <a:bodyPr wrap="none" lIns="0" tIns="0" rIns="0" bIns="0" rtlCol="0" anchor="t"/>
          <a:lstStyle/>
          <a:p>
            <a:pPr marL="0" indent="0" algn="l">
              <a:lnSpc>
                <a:spcPts val="2400"/>
              </a:lnSpc>
              <a:buNone/>
            </a:pPr>
            <a:r>
              <a:rPr lang="en-US" sz="1950" b="1" dirty="0">
                <a:solidFill>
                  <a:srgbClr val="272525"/>
                </a:solidFill>
                <a:latin typeface="Inter Bold" pitchFamily="34" charset="0"/>
                <a:ea typeface="Inter Bold" pitchFamily="34" charset="-122"/>
                <a:cs typeface="Inter Bold" pitchFamily="34" charset="-120"/>
              </a:rPr>
              <a:t>2. Algorithm Transparency</a:t>
            </a:r>
            <a:endParaRPr lang="en-US" sz="1950" dirty="0"/>
          </a:p>
        </p:txBody>
      </p:sp>
      <p:sp>
        <p:nvSpPr>
          <p:cNvPr id="12" name="Text 8"/>
          <p:cNvSpPr/>
          <p:nvPr/>
        </p:nvSpPr>
        <p:spPr>
          <a:xfrm>
            <a:off x="1083588" y="5371743"/>
            <a:ext cx="12665750" cy="2857857"/>
          </a:xfrm>
          <a:prstGeom prst="rect">
            <a:avLst/>
          </a:prstGeom>
          <a:noFill/>
          <a:ln/>
        </p:spPr>
        <p:txBody>
          <a:bodyPr wrap="square" lIns="0" tIns="0" rIns="0" bIns="0" rtlCol="0" anchor="t"/>
          <a:lstStyle/>
          <a:p>
            <a:pPr marL="0" indent="0" algn="l">
              <a:lnSpc>
                <a:spcPts val="2500"/>
              </a:lnSpc>
              <a:buNone/>
            </a:pPr>
            <a:r>
              <a:rPr lang="en-US" sz="1550" dirty="0">
                <a:solidFill>
                  <a:srgbClr val="272525"/>
                </a:solidFill>
                <a:latin typeface="Inter" pitchFamily="34" charset="0"/>
                <a:ea typeface="Inter" pitchFamily="34" charset="-122"/>
                <a:cs typeface="Inter" pitchFamily="34" charset="-120"/>
              </a:rPr>
              <a:t>AI algorithms involved in important decision-making should have explainable decision processes. Black-box AI should not be used for important decisions in the public domain. Particularly for decisions affecting constitutional rights or fundamental rights, only transparent and verifiable algorithms should be permitted. This necessitates AI algorithm impact assessments, independent oversight systems for critical decision-making algorithms, and the right to demand explanations.</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65453" y="747713"/>
            <a:ext cx="4176832" cy="256936"/>
          </a:xfrm>
          <a:prstGeom prst="rect">
            <a:avLst/>
          </a:prstGeom>
          <a:noFill/>
          <a:ln/>
        </p:spPr>
        <p:txBody>
          <a:bodyPr wrap="none" lIns="0" tIns="0" rIns="0" bIns="0" rtlCol="0" anchor="t"/>
          <a:lstStyle/>
          <a:p>
            <a:pPr marL="0" indent="0" algn="l">
              <a:lnSpc>
                <a:spcPts val="3750"/>
              </a:lnSpc>
              <a:buNone/>
            </a:pPr>
            <a:r>
              <a:rPr lang="en-US" sz="2000" b="1" dirty="0">
                <a:solidFill>
                  <a:srgbClr val="000000"/>
                </a:solidFill>
                <a:latin typeface="Inter Bold" pitchFamily="34" charset="0"/>
                <a:ea typeface="Inter Bold" pitchFamily="34" charset="-122"/>
                <a:cs typeface="Inter Bold" pitchFamily="34" charset="-120"/>
              </a:rPr>
              <a:t>3. Content Transparency</a:t>
            </a:r>
            <a:endParaRPr lang="en-US" sz="2000" dirty="0"/>
          </a:p>
        </p:txBody>
      </p:sp>
      <p:sp>
        <p:nvSpPr>
          <p:cNvPr id="3" name="Text 1"/>
          <p:cNvSpPr/>
          <p:nvPr/>
        </p:nvSpPr>
        <p:spPr>
          <a:xfrm>
            <a:off x="765452" y="1392079"/>
            <a:ext cx="12798147" cy="1530548"/>
          </a:xfrm>
          <a:prstGeom prst="rect">
            <a:avLst/>
          </a:prstGeom>
          <a:noFill/>
          <a:ln/>
        </p:spPr>
        <p:txBody>
          <a:bodyPr wrap="square" lIns="0" tIns="0" rIns="0" bIns="0" rtlCol="0" anchor="t"/>
          <a:lstStyle/>
          <a:p>
            <a:pPr marL="0" indent="0" algn="l">
              <a:lnSpc>
                <a:spcPts val="2400"/>
              </a:lnSpc>
              <a:buNone/>
            </a:pPr>
            <a:r>
              <a:rPr lang="en-US" sz="1500" dirty="0">
                <a:solidFill>
                  <a:srgbClr val="272525"/>
                </a:solidFill>
                <a:latin typeface="Inter" pitchFamily="34" charset="0"/>
                <a:ea typeface="Inter" pitchFamily="34" charset="-122"/>
                <a:cs typeface="Inter" pitchFamily="34" charset="-120"/>
              </a:rPr>
              <a:t>Content generated by artificial intelligence must clearly indicate its source, and AI pretending to be or acting like humans should be prohibited. The US Federal Trade Commission, in its "AI and Your Business" series, has pointed out that consumers should clearly know whether they are talking to a real person or a machine.</a:t>
            </a:r>
            <a:endParaRPr lang="en-US" sz="1500" dirty="0"/>
          </a:p>
        </p:txBody>
      </p:sp>
      <p:sp>
        <p:nvSpPr>
          <p:cNvPr id="4" name="Text 2"/>
          <p:cNvSpPr/>
          <p:nvPr/>
        </p:nvSpPr>
        <p:spPr>
          <a:xfrm>
            <a:off x="765452" y="2456557"/>
            <a:ext cx="13121997" cy="1530548"/>
          </a:xfrm>
          <a:prstGeom prst="rect">
            <a:avLst/>
          </a:prstGeom>
          <a:noFill/>
          <a:ln/>
        </p:spPr>
        <p:txBody>
          <a:bodyPr wrap="square" lIns="0" tIns="0" rIns="0" bIns="0" rtlCol="0" anchor="t"/>
          <a:lstStyle/>
          <a:p>
            <a:pPr marL="0" indent="0" algn="l">
              <a:lnSpc>
                <a:spcPts val="2400"/>
              </a:lnSpc>
              <a:buNone/>
            </a:pPr>
            <a:r>
              <a:rPr lang="en-US" sz="1500" dirty="0">
                <a:solidFill>
                  <a:srgbClr val="272525"/>
                </a:solidFill>
                <a:latin typeface="Inter" pitchFamily="34" charset="0"/>
                <a:ea typeface="Inter" pitchFamily="34" charset="-122"/>
                <a:cs typeface="Inter" pitchFamily="34" charset="-120"/>
              </a:rPr>
              <a:t>Due to the effect of anthropomorphism, when chatbots are designed to use personal pronouns or emoticons, consumers can easily misunderstand that they are talking to something that understands them and is on their side, which can lead to harmful decisions by being utilized in unfair or deceptive ways.</a:t>
            </a:r>
            <a:endParaRPr lang="en-US" sz="1500" dirty="0"/>
          </a:p>
        </p:txBody>
      </p:sp>
      <p:sp>
        <p:nvSpPr>
          <p:cNvPr id="6" name="Text 0">
            <a:extLst>
              <a:ext uri="{FF2B5EF4-FFF2-40B4-BE49-F238E27FC236}">
                <a16:creationId xmlns:a16="http://schemas.microsoft.com/office/drawing/2014/main" id="{007D8B7D-6FB4-0147-AA08-AE1E0EBAC99E}"/>
              </a:ext>
            </a:extLst>
          </p:cNvPr>
          <p:cNvSpPr/>
          <p:nvPr/>
        </p:nvSpPr>
        <p:spPr>
          <a:xfrm>
            <a:off x="815816" y="3885666"/>
            <a:ext cx="6499384" cy="356830"/>
          </a:xfrm>
          <a:prstGeom prst="rect">
            <a:avLst/>
          </a:prstGeom>
          <a:noFill/>
          <a:ln/>
        </p:spPr>
        <p:txBody>
          <a:bodyPr wrap="none" lIns="0" tIns="0" rIns="0" bIns="0" rtlCol="0" anchor="t"/>
          <a:lstStyle/>
          <a:p>
            <a:pPr marL="0" indent="0" algn="l">
              <a:lnSpc>
                <a:spcPts val="2800"/>
              </a:lnSpc>
              <a:buNone/>
            </a:pPr>
            <a:r>
              <a:rPr lang="en-US" sz="2200" b="1" dirty="0">
                <a:solidFill>
                  <a:srgbClr val="000000"/>
                </a:solidFill>
                <a:latin typeface="Inter Bold" pitchFamily="34" charset="0"/>
                <a:ea typeface="Inter Bold" pitchFamily="34" charset="-122"/>
                <a:cs typeface="Inter Bold" pitchFamily="34" charset="-120"/>
              </a:rPr>
              <a:t>4. Environmental and Labor Impact Transparency</a:t>
            </a:r>
            <a:endParaRPr lang="en-US" sz="2200" dirty="0"/>
          </a:p>
        </p:txBody>
      </p:sp>
      <p:sp>
        <p:nvSpPr>
          <p:cNvPr id="7" name="Text 3">
            <a:extLst>
              <a:ext uri="{FF2B5EF4-FFF2-40B4-BE49-F238E27FC236}">
                <a16:creationId xmlns:a16="http://schemas.microsoft.com/office/drawing/2014/main" id="{17360FCA-D147-319C-804E-3F7F213003C9}"/>
              </a:ext>
            </a:extLst>
          </p:cNvPr>
          <p:cNvSpPr/>
          <p:nvPr/>
        </p:nvSpPr>
        <p:spPr>
          <a:xfrm>
            <a:off x="765453" y="4412933"/>
            <a:ext cx="13264872" cy="1826895"/>
          </a:xfrm>
          <a:prstGeom prst="rect">
            <a:avLst/>
          </a:prstGeom>
          <a:noFill/>
          <a:ln/>
        </p:spPr>
        <p:txBody>
          <a:bodyPr wrap="square" lIns="0" tIns="0" rIns="0" bIns="0" rtlCol="0" anchor="t"/>
          <a:lstStyle/>
          <a:p>
            <a:pPr marL="0" indent="0" algn="l">
              <a:lnSpc>
                <a:spcPts val="1750"/>
              </a:lnSpc>
              <a:buNone/>
            </a:pPr>
            <a:r>
              <a:rPr lang="en-US" sz="1400" dirty="0">
                <a:solidFill>
                  <a:srgbClr val="272525"/>
                </a:solidFill>
                <a:latin typeface="Inter" pitchFamily="34" charset="0"/>
                <a:ea typeface="Inter" pitchFamily="34" charset="-122"/>
                <a:cs typeface="Inter" pitchFamily="34" charset="-120"/>
              </a:rPr>
              <a:t>US Senators Edward Markey, Martin Heinrich, and Representatives Anna Eshoo and Don Beyer jointly proposed the "Artificial Intelligence Environmental Impacts Act of 2024" in 2024. This bill includes provisions for the EPA to conduct comprehensive research on AI's environmental impact within 2 years, and for NIST to establish a stakeholder consortium to set measurement requirements and standards for AI's environmental impact</a:t>
            </a:r>
            <a:r>
              <a:rPr lang="en-US" sz="1100" dirty="0">
                <a:solidFill>
                  <a:srgbClr val="272525"/>
                </a:solidFill>
                <a:latin typeface="Inter" pitchFamily="34" charset="0"/>
                <a:ea typeface="Inter" pitchFamily="34" charset="-122"/>
                <a:cs typeface="Inter" pitchFamily="34" charset="-120"/>
              </a:rPr>
              <a:t>.</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10" name="Text 8"/>
          <p:cNvSpPr/>
          <p:nvPr/>
        </p:nvSpPr>
        <p:spPr>
          <a:xfrm>
            <a:off x="761404" y="1355734"/>
            <a:ext cx="5159454" cy="526435"/>
          </a:xfrm>
          <a:prstGeom prst="rect">
            <a:avLst/>
          </a:prstGeom>
          <a:noFill/>
          <a:ln/>
        </p:spPr>
        <p:txBody>
          <a:bodyPr wrap="none" lIns="0" tIns="0" rIns="0" bIns="0" rtlCol="0" anchor="t"/>
          <a:lstStyle/>
          <a:p>
            <a:pPr marL="0" indent="0" algn="l">
              <a:lnSpc>
                <a:spcPts val="1750"/>
              </a:lnSpc>
              <a:buNone/>
            </a:pPr>
            <a:r>
              <a:rPr lang="en-US" sz="4800" b="1" dirty="0">
                <a:solidFill>
                  <a:srgbClr val="272525"/>
                </a:solidFill>
                <a:latin typeface="Inter Bold" pitchFamily="34" charset="0"/>
                <a:ea typeface="Inter Bold" pitchFamily="34" charset="-122"/>
                <a:cs typeface="Inter Bold" pitchFamily="34" charset="-120"/>
              </a:rPr>
              <a:t>Power and Transparency</a:t>
            </a:r>
            <a:endParaRPr lang="en-US" sz="4800" dirty="0"/>
          </a:p>
        </p:txBody>
      </p:sp>
      <p:sp>
        <p:nvSpPr>
          <p:cNvPr id="11" name="Text 9"/>
          <p:cNvSpPr/>
          <p:nvPr/>
        </p:nvSpPr>
        <p:spPr>
          <a:xfrm>
            <a:off x="761405" y="2171937"/>
            <a:ext cx="13107591" cy="2283619"/>
          </a:xfrm>
          <a:prstGeom prst="rect">
            <a:avLst/>
          </a:prstGeom>
          <a:noFill/>
          <a:ln/>
        </p:spPr>
        <p:txBody>
          <a:bodyPr wrap="square" lIns="0" tIns="0" rIns="0" bIns="0" rtlCol="0" anchor="t"/>
          <a:lstStyle/>
          <a:p>
            <a:pPr marL="0" indent="0" algn="l">
              <a:lnSpc>
                <a:spcPts val="1750"/>
              </a:lnSpc>
              <a:buNone/>
            </a:pPr>
            <a:r>
              <a:rPr lang="en-US" sz="1100" dirty="0">
                <a:solidFill>
                  <a:srgbClr val="272525"/>
                </a:solidFill>
                <a:latin typeface="Inter" pitchFamily="34" charset="0"/>
                <a:ea typeface="Inter" pitchFamily="34" charset="-122"/>
                <a:cs typeface="Inter" pitchFamily="34" charset="-120"/>
              </a:rPr>
              <a:t>Kate Crawford noted that "because of the capital required to build large-scale AI and how it is optimized, AI systems are ultimately designed for existing dominant interests, and in that sense, AI is a record of power" (2021). While AI presents unprecedented possibilities for humanity, the concentration of power in Big Tech and opaque operations necessitate examination of who these automated decision-making processes are optimized for. Otherwise, it could result in handing over important decision-making power in society to a minority elite.</a:t>
            </a:r>
            <a:endParaRPr lang="en-US" sz="1100" dirty="0"/>
          </a:p>
        </p:txBody>
      </p:sp>
      <p:sp>
        <p:nvSpPr>
          <p:cNvPr id="12" name="Text 10"/>
          <p:cNvSpPr/>
          <p:nvPr/>
        </p:nvSpPr>
        <p:spPr>
          <a:xfrm>
            <a:off x="761405" y="3217485"/>
            <a:ext cx="13107591" cy="1370171"/>
          </a:xfrm>
          <a:prstGeom prst="rect">
            <a:avLst/>
          </a:prstGeom>
          <a:noFill/>
          <a:ln/>
        </p:spPr>
        <p:txBody>
          <a:bodyPr wrap="square" lIns="0" tIns="0" rIns="0" bIns="0" rtlCol="0" anchor="t"/>
          <a:lstStyle/>
          <a:p>
            <a:pPr marL="0" indent="0" algn="l">
              <a:lnSpc>
                <a:spcPts val="1750"/>
              </a:lnSpc>
              <a:buNone/>
            </a:pPr>
            <a:r>
              <a:rPr lang="en-US" sz="1100" dirty="0">
                <a:solidFill>
                  <a:srgbClr val="272525"/>
                </a:solidFill>
                <a:latin typeface="Inter" pitchFamily="34" charset="0"/>
                <a:ea typeface="Inter" pitchFamily="34" charset="-122"/>
                <a:cs typeface="Inter" pitchFamily="34" charset="-120"/>
              </a:rPr>
              <a:t>The global increase in demands for AI transparency is due to this sympathy for democratic threats. Korea has enacted the "Basic Law on Artificial Intelligence Development and Building Trust Basis (hereinafter the 'AI Basic Law')" which is scheduled to be implemented on January 22, 2026. Regarding transparency, Article 31 stipulates that "AI businesses providing high-impact AI or products or services using generative AI must notify users of this fact in advance (Paragraph 1), and when providing generative AI or products or services using it, they must indicate that the results were generated by generative AI (Paragraph 2), and when providing virtual results that are difficult to distinguish from reality using AI systems, they must notify or indicate that fact so that users can clearly know (Paragraph 3)." However, this regulation also provides broad exceptions for defense or national security purposes, and except for Article 31 Paragraph 1, there are no means to enforce these regulations, raising concerns about their effectiveness in civil society.</a:t>
            </a:r>
            <a:endParaRPr lang="en-US" sz="1100" dirty="0"/>
          </a:p>
        </p:txBody>
      </p:sp>
      <p:sp>
        <p:nvSpPr>
          <p:cNvPr id="13" name="Text 11"/>
          <p:cNvSpPr/>
          <p:nvPr/>
        </p:nvSpPr>
        <p:spPr>
          <a:xfrm>
            <a:off x="761404" y="4587656"/>
            <a:ext cx="13107591" cy="1598533"/>
          </a:xfrm>
          <a:prstGeom prst="rect">
            <a:avLst/>
          </a:prstGeom>
          <a:noFill/>
          <a:ln/>
        </p:spPr>
        <p:txBody>
          <a:bodyPr wrap="square" lIns="0" tIns="0" rIns="0" bIns="0" rtlCol="0" anchor="t"/>
          <a:lstStyle/>
          <a:p>
            <a:pPr marL="0" indent="0" algn="l">
              <a:lnSpc>
                <a:spcPts val="1750"/>
              </a:lnSpc>
              <a:buNone/>
            </a:pPr>
            <a:r>
              <a:rPr lang="en-US" sz="1100" dirty="0">
                <a:solidFill>
                  <a:srgbClr val="272525"/>
                </a:solidFill>
                <a:latin typeface="Inter" pitchFamily="34" charset="0"/>
                <a:ea typeface="Inter" pitchFamily="34" charset="-122"/>
                <a:cs typeface="Inter" pitchFamily="34" charset="-120"/>
              </a:rPr>
              <a:t>Efforts to ensure transparency do not hinder AI development but can build social trust in AI and strengthen the transparency and accountability of democracy. Nevertheless, the "AI Basic Law," which relies on corporate goodwill, is not suitable for solving current and future problems. Even now, to achieve the purpose of this law, which is to build a foundation of trust in AI, there is a great need to concretize its substantive provisions, including a specific definition of 'high-impact.' Democracy is based on the principles of transparent exercise of power, checks and balances. Countries and companies leading AI are changing the traditional structure of power. We humans must now ask Big Tech important questions and hear sufficient answers. What is artificial intelligence? How is AI formed and what impact is it having on current political power? For whose benefit is it designed and what are the harms arising from it? To understand change, the principle of transparency is valid and has become more important in the AI era. To prevent the retreat of democracy due to carelessly developed AI, the principle of transparency cannot be emphasized enough.</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1048</Words>
  <Application>Microsoft Office PowerPoint</Application>
  <PresentationFormat>사용자 지정</PresentationFormat>
  <Paragraphs>27</Paragraphs>
  <Slides>5</Slides>
  <Notes>4</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5</vt:i4>
      </vt:variant>
    </vt:vector>
  </HeadingPairs>
  <TitlesOfParts>
    <vt:vector size="9" baseType="lpstr">
      <vt:lpstr>Inter</vt:lpstr>
      <vt:lpstr>Inter Bold</vt:lpstr>
      <vt:lpstr>Arial</vt:lpstr>
      <vt:lpstr>Office Theme</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lastModifiedBy>보라미 김</cp:lastModifiedBy>
  <cp:revision>3</cp:revision>
  <dcterms:created xsi:type="dcterms:W3CDTF">2025-09-19T04:48:01Z</dcterms:created>
  <dcterms:modified xsi:type="dcterms:W3CDTF">2025-09-19T05:01:34Z</dcterms:modified>
</cp:coreProperties>
</file>