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54" r:id="rId1"/>
  </p:sldMasterIdLst>
  <p:notesMasterIdLst>
    <p:notesMasterId r:id="rId2"/>
  </p:notesMasterIdLst>
  <p:sldIdLst>
    <p:sldId id="256" r:id="rId3"/>
    <p:sldId id="314" r:id="rId4"/>
    <p:sldId id="317" r:id="rId5"/>
    <p:sldId id="318" r:id="rId6"/>
    <p:sldId id="319" r:id="rId7"/>
    <p:sldId id="320" r:id="rId8"/>
    <p:sldId id="323" r:id="rId9"/>
    <p:sldId id="324" r:id="rId10"/>
    <p:sldId id="357" r:id="rId11"/>
    <p:sldId id="325" r:id="rId12"/>
    <p:sldId id="354" r:id="rId13"/>
    <p:sldId id="326" r:id="rId14"/>
    <p:sldId id="346" r:id="rId15"/>
    <p:sldId id="327" r:id="rId16"/>
    <p:sldId id="358" r:id="rId17"/>
    <p:sldId id="328" r:id="rId18"/>
    <p:sldId id="359" r:id="rId19"/>
    <p:sldId id="329" r:id="rId20"/>
    <p:sldId id="360" r:id="rId21"/>
    <p:sldId id="361" r:id="rId22"/>
    <p:sldId id="331" r:id="rId23"/>
    <p:sldId id="355" r:id="rId24"/>
    <p:sldId id="332" r:id="rId25"/>
    <p:sldId id="333" r:id="rId26"/>
    <p:sldId id="335" r:id="rId27"/>
    <p:sldId id="338" r:id="rId28"/>
    <p:sldId id="342" r:id="rId29"/>
    <p:sldId id="339" r:id="rId30"/>
    <p:sldId id="343" r:id="rId31"/>
    <p:sldId id="344" r:id="rId32"/>
    <p:sldId id="337" r:id="rId33"/>
    <p:sldId id="348" r:id="rId34"/>
    <p:sldId id="349" r:id="rId35"/>
    <p:sldId id="356" r:id="rId36"/>
    <p:sldId id="297" r:id="rId37"/>
    <p:sldId id="345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7315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1302" y="-102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presProps" Target="presProps.xml"  /><Relationship Id="rId4" Type="http://schemas.openxmlformats.org/officeDocument/2006/relationships/slide" Target="slides/slide2.xml"  /><Relationship Id="rId40" Type="http://schemas.openxmlformats.org/officeDocument/2006/relationships/viewProps" Target="viewProps.xml"  /><Relationship Id="rId41" Type="http://schemas.openxmlformats.org/officeDocument/2006/relationships/theme" Target="theme/theme1.xml"  /><Relationship Id="rId42" Type="http://schemas.openxmlformats.org/officeDocument/2006/relationships/tableStyles" Target="tableStyles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4402CC86-4744-4EC1-B2DD-F3F061D38A71}" type="datetime1">
              <a:rPr lang="ko-KR" altLang="en-US"/>
              <a:pPr lvl="0">
                <a:defRPr/>
              </a:pPr>
              <a:t>2020-11-06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9298EE77-D70C-4974-8BF0-03A2874E451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F2F681-9416-4D55-A442-9C1BF1298FB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 hasCustomPrompt="1"/>
          </p:nvPr>
        </p:nvSpPr>
        <p:spPr>
          <a:xfrm>
            <a:off x="2339752" y="3167353"/>
            <a:ext cx="626541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>
                    <a:alpha val="99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Winpt the best planning and design to support a successful presentation</a:t>
            </a:r>
          </a:p>
        </p:txBody>
      </p:sp>
      <p:sp>
        <p:nvSpPr>
          <p:cNvPr id="11" name="텍스트 개체 틀 9"/>
          <p:cNvSpPr>
            <a:spLocks noGrp="1"/>
          </p:cNvSpPr>
          <p:nvPr>
            <p:ph type="body" sz="quarter" idx="14" hasCustomPrompt="1"/>
          </p:nvPr>
        </p:nvSpPr>
        <p:spPr>
          <a:xfrm>
            <a:off x="2342372" y="2445231"/>
            <a:ext cx="6265416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400" b="1">
                <a:solidFill>
                  <a:schemeClr val="bg1">
                    <a:alpha val="99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Powerpoint main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298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9"/>
          <p:cNvSpPr>
            <a:spLocks noGrp="1"/>
          </p:cNvSpPr>
          <p:nvPr>
            <p:ph type="body" sz="quarter" idx="13" hasCustomPrompt="1"/>
          </p:nvPr>
        </p:nvSpPr>
        <p:spPr>
          <a:xfrm>
            <a:off x="3782912" y="2916318"/>
            <a:ext cx="4707302" cy="6775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altLang="ko-KR" sz="3600" kern="1200" smtClean="0">
                <a:gradFill>
                  <a:gsLst>
                    <a:gs pos="10000">
                      <a:srgbClr val="464E5B"/>
                    </a:gs>
                    <a:gs pos="17000">
                      <a:srgbClr val="464E5B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Powerpoint subTitle</a:t>
            </a:r>
          </a:p>
        </p:txBody>
      </p:sp>
      <p:sp>
        <p:nvSpPr>
          <p:cNvPr id="4" name="텍스트 개체 틀 9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324030"/>
            <a:ext cx="199635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altLang="ko-KR" sz="2800" b="1" kern="1200" smtClean="0">
                <a:gradFill>
                  <a:gsLst>
                    <a:gs pos="49583">
                      <a:srgbClr val="464E5B"/>
                    </a:gs>
                    <a:gs pos="41000">
                      <a:srgbClr val="464E5B"/>
                    </a:gs>
                  </a:gsLst>
                  <a:lin ang="5400000" scaled="0"/>
                </a:gradFill>
                <a:effectLst/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Contents</a:t>
            </a: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79784" y="836712"/>
            <a:ext cx="180020" cy="312979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9"/>
          <p:cNvSpPr>
            <a:spLocks noGrp="1"/>
          </p:cNvSpPr>
          <p:nvPr>
            <p:ph type="body" sz="quarter" idx="15" hasCustomPrompt="1"/>
          </p:nvPr>
        </p:nvSpPr>
        <p:spPr>
          <a:xfrm>
            <a:off x="2699792" y="1997466"/>
            <a:ext cx="646861" cy="18620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altLang="ko-KR" sz="11500" i="0" kern="1200" smtClean="0">
                <a:gradFill>
                  <a:gsLst>
                    <a:gs pos="10000">
                      <a:srgbClr val="464E5B"/>
                    </a:gs>
                    <a:gs pos="17000">
                      <a:srgbClr val="464E5B"/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1</a:t>
            </a:r>
          </a:p>
        </p:txBody>
      </p:sp>
      <p:sp>
        <p:nvSpPr>
          <p:cNvPr id="9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191789" y="1192977"/>
            <a:ext cx="1499891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altLang="ko-KR" sz="900" b="0" kern="1200" smtClean="0">
                <a:gradFill>
                  <a:gsLst>
                    <a:gs pos="49583">
                      <a:srgbClr val="464E5B"/>
                    </a:gs>
                    <a:gs pos="41000">
                      <a:srgbClr val="464E5B"/>
                    </a:gs>
                  </a:gsLst>
                  <a:lin ang="5400000" scaled="0"/>
                </a:gradFill>
                <a:effectLst/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Winpt the best planning and design to support a successful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901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9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324030"/>
            <a:ext cx="199635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altLang="ko-KR" sz="2800" b="1" kern="1200" smtClean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Contents</a:t>
            </a: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79784" y="836712"/>
            <a:ext cx="180020" cy="31297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191789" y="1192977"/>
            <a:ext cx="1499891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altLang="ko-KR" sz="900" kern="1200" smtClean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Winpt the best planning and design to support a successful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239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9"/>
          <p:cNvSpPr>
            <a:spLocks noGrp="1"/>
          </p:cNvSpPr>
          <p:nvPr>
            <p:ph type="body" sz="quarter" idx="15" hasCustomPrompt="1"/>
          </p:nvPr>
        </p:nvSpPr>
        <p:spPr>
          <a:xfrm>
            <a:off x="892177" y="-125270"/>
            <a:ext cx="646861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altLang="ko-KR" sz="8000" i="0" kern="1200" smtClean="0">
                <a:gradFill>
                  <a:gsLst>
                    <a:gs pos="10000">
                      <a:srgbClr val="464E5B"/>
                    </a:gs>
                    <a:gs pos="17000">
                      <a:srgbClr val="464E5B"/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1</a:t>
            </a:r>
          </a:p>
        </p:txBody>
      </p:sp>
      <p:sp>
        <p:nvSpPr>
          <p:cNvPr id="9" name="텍스트 개체 틀 9"/>
          <p:cNvSpPr>
            <a:spLocks noGrp="1"/>
          </p:cNvSpPr>
          <p:nvPr>
            <p:ph type="body" sz="quarter" idx="13" hasCustomPrompt="1"/>
          </p:nvPr>
        </p:nvSpPr>
        <p:spPr>
          <a:xfrm>
            <a:off x="102090" y="1225545"/>
            <a:ext cx="13635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en-US" altLang="ko-KR" sz="1600" b="0" kern="1200" smtClean="0">
                <a:gradFill>
                  <a:gsLst>
                    <a:gs pos="10000">
                      <a:srgbClr val="464E5B"/>
                    </a:gs>
                    <a:gs pos="17000">
                      <a:srgbClr val="464E5B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99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Powerpoint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7373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08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0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2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2.png"  /><Relationship Id="rId3" Type="http://schemas.openxmlformats.org/officeDocument/2006/relationships/image" Target="../media/image23.png"  /><Relationship Id="rId4" Type="http://schemas.openxmlformats.org/officeDocument/2006/relationships/image" Target="../media/image24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5.pn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gif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hyperlink" Target="https://www.law.go.kr/LSW/lumLsLinkPop.do?lspttninfSeq=149000&amp;chrClsCd=010202" TargetMode="External"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1.png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4.png"  /><Relationship Id="rId3" Type="http://schemas.openxmlformats.org/officeDocument/2006/relationships/image" Target="../media/image35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1187624" y="2420888"/>
            <a:ext cx="6912768" cy="2518772"/>
          </a:xfrm>
        </p:spPr>
        <p:txBody>
          <a:bodyPr/>
          <a:lstStyle/>
          <a:p>
            <a:pPr lvl="0">
              <a:defRPr/>
            </a:pPr>
            <a:r>
              <a:rPr lang="ko-KR" altLang="en-US" dirty="0">
                <a:latin typeface="HY헤드라인M"/>
                <a:ea typeface="HY헤드라인M"/>
              </a:rPr>
              <a:t>인공지능 </a:t>
            </a:r>
            <a:r>
              <a:rPr lang="ko-KR" altLang="en-US" dirty="0" err="1">
                <a:latin typeface="HY헤드라인M"/>
                <a:ea typeface="HY헤드라인M"/>
              </a:rPr>
              <a:t>도입시</a:t>
            </a:r>
            <a:r>
              <a:rPr lang="ko-KR" altLang="en-US" dirty="0">
                <a:latin typeface="HY헤드라인M"/>
                <a:ea typeface="HY헤드라인M"/>
              </a:rPr>
              <a:t> 조달 원칙</a:t>
            </a:r>
          </a:p>
          <a:p>
            <a:pPr lvl="0">
              <a:defRPr/>
            </a:pPr>
            <a:endParaRPr lang="en-US" altLang="ko-KR" sz="2400" dirty="0"/>
          </a:p>
          <a:p>
            <a:pPr lvl="0">
              <a:defRPr/>
            </a:pPr>
            <a:r>
              <a:rPr lang="ko-KR" altLang="en-US" sz="2400" dirty="0"/>
              <a:t>     </a:t>
            </a:r>
          </a:p>
          <a:p>
            <a:pPr lvl="0">
              <a:defRPr/>
            </a:pPr>
            <a:endParaRPr lang="en-US" altLang="ko-KR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437112"/>
            <a:ext cx="3168352" cy="907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이   름   김하나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소   속   해우법률사무소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8" name="그룹 39"/>
          <p:cNvGrpSpPr/>
          <p:nvPr/>
        </p:nvGrpSpPr>
        <p:grpSpPr>
          <a:xfrm>
            <a:off x="2084715" y="1556792"/>
            <a:ext cx="6303709" cy="720080"/>
            <a:chOff x="2156723" y="1273889"/>
            <a:chExt cx="6303709" cy="720080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정보공개 청구 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88840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모서리가 둥근 직사각형 17"/>
          <p:cNvSpPr/>
          <p:nvPr/>
        </p:nvSpPr>
        <p:spPr>
          <a:xfrm>
            <a:off x="2123728" y="2852936"/>
            <a:ext cx="6192688" cy="309634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  </a:t>
            </a: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2020. 7. 28.     </a:t>
            </a:r>
            <a:r>
              <a:rPr lang="ko-KR" altLang="en-US" sz="1600" dirty="0" err="1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진보넷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13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개 공공기관에 정보공개 청구</a:t>
            </a:r>
            <a:endParaRPr lang="en-US" altLang="ko-KR" sz="16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8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공공기관이 </a:t>
            </a:r>
            <a:r>
              <a:rPr lang="ko-KR" altLang="en-US" sz="1600" dirty="0" err="1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진보넷에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전화를 하기 시작</a:t>
            </a: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……)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비공개 결정에 대한 이의신청</a:t>
            </a: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관심있는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의원실 국정감사 진행</a:t>
            </a: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관련 서류 작성</a:t>
            </a: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8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  2020. 10. 27.    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정보공개거부처분 취소소송</a:t>
            </a: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제기 및 보도자료</a:t>
            </a:r>
            <a:r>
              <a:rPr lang="en-US" altLang="ko-KR" sz="16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</a:t>
            </a:r>
          </a:p>
          <a:p>
            <a:endParaRPr lang="en-US" altLang="ko-KR" sz="16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endParaRPr lang="en-US" altLang="ko-KR" sz="16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endParaRPr lang="en-US" altLang="ko-KR" sz="16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       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  </a:t>
            </a:r>
          </a:p>
          <a:p>
            <a:endParaRPr lang="en-US" altLang="ko-KR" sz="14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endParaRPr lang="en-US" altLang="ko-KR" sz="14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5976664" cy="51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직사각형 12"/>
          <p:cNvSpPr/>
          <p:nvPr/>
        </p:nvSpPr>
        <p:spPr>
          <a:xfrm>
            <a:off x="2699792" y="4365104"/>
            <a:ext cx="5256584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484784"/>
            <a:ext cx="6303709" cy="653201"/>
            <a:chOff x="2156723" y="1273889"/>
            <a:chExt cx="6303709" cy="653201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AI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면접 소프트웨어 조달 절차 일반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21961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267744" y="2420888"/>
            <a:ext cx="604867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계약체결 방법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제한경쟁입찰에 의한 계약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협상에 의한 계약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국가를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당사자로 하는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계약에 관한 법률 시행령 제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이하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43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b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수의계약 형태도 존재</a:t>
            </a:r>
            <a:endParaRPr lang="en-US" altLang="ko-KR" sz="12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절차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그림 18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3645024"/>
            <a:ext cx="5312410" cy="2878683"/>
          </a:xfrm>
          <a:prstGeom prst="rect">
            <a:avLst/>
          </a:prstGeom>
          <a:solidFill>
            <a:schemeClr val="dk1">
              <a:alpha val="100000"/>
            </a:schemeClr>
          </a:solidFill>
          <a:ln>
            <a:solidFill>
              <a:schemeClr val="dk1">
                <a:alpha val="10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484784"/>
            <a:ext cx="6303709" cy="653201"/>
            <a:chOff x="2156723" y="1273889"/>
            <a:chExt cx="6303709" cy="653201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소프트웨어 조달절차 일반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21961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/>
          <p:cNvSpPr/>
          <p:nvPr/>
        </p:nvSpPr>
        <p:spPr>
          <a:xfrm>
            <a:off x="2051720" y="2276872"/>
            <a:ext cx="64087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소프트웨어 임치제도</a:t>
            </a:r>
            <a:endParaRPr lang="en-US" altLang="ko-KR" b="1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  <a:p>
            <a:endParaRPr lang="en-US" altLang="ko-KR" sz="800" dirty="0" smtClean="0">
              <a:solidFill>
                <a:schemeClr val="bg1"/>
              </a:solidFill>
              <a:latin typeface="서울남산체 M" pitchFamily="18" charset="-127"/>
              <a:ea typeface="서울남산체 M" pitchFamily="18" charset="-127"/>
            </a:endParaRPr>
          </a:p>
          <a:p>
            <a:pPr algn="just"/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소프트웨어 거래 시 저작권자가 사용을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허락받은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 자</a:t>
            </a:r>
            <a:r>
              <a:rPr lang="en-US" altLang="ko-KR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이하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사용권자</a:t>
            </a:r>
            <a:r>
              <a:rPr lang="en-US" altLang="ko-KR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를 위하여 원시코드</a:t>
            </a:r>
            <a:r>
              <a:rPr lang="en-US" altLang="ko-KR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이하 소스코드</a:t>
            </a:r>
            <a:r>
              <a:rPr lang="en-US" altLang="ko-KR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) 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및 기술정보 등을 신뢰할 수 있는 제</a:t>
            </a:r>
            <a:r>
              <a:rPr lang="en-US" altLang="ko-KR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의 기관에 임치해 두고 </a:t>
            </a:r>
            <a:r>
              <a:rPr lang="ko-KR" altLang="en-US" sz="1400" b="1" dirty="0" smtClean="0">
                <a:solidFill>
                  <a:srgbClr val="FFC000"/>
                </a:solidFill>
                <a:latin typeface="서울남산체 M" pitchFamily="18" charset="-127"/>
                <a:ea typeface="서울남산체 M" pitchFamily="18" charset="-127"/>
              </a:rPr>
              <a:t>저작권자의 폐업ㆍ파산ㆍ자연재해 등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으로 인한 소스코드의 멸실 등으로 </a:t>
            </a:r>
            <a:r>
              <a:rPr lang="ko-KR" altLang="en-US" sz="1400" b="1" dirty="0" smtClean="0">
                <a:solidFill>
                  <a:srgbClr val="FFC000"/>
                </a:solidFill>
                <a:latin typeface="서울남산체 M" pitchFamily="18" charset="-127"/>
                <a:ea typeface="서울남산체 M" pitchFamily="18" charset="-127"/>
              </a:rPr>
              <a:t>유지보수를 계속할 수 없게 되는 조건이 발생하는 경우 수치기관이 해당 소스코드 및 기술정보를 </a:t>
            </a:r>
            <a:r>
              <a:rPr lang="ko-KR" altLang="en-US" sz="1400" b="1" dirty="0" err="1" smtClean="0">
                <a:solidFill>
                  <a:srgbClr val="FFC000"/>
                </a:solidFill>
                <a:latin typeface="서울남산체 M" pitchFamily="18" charset="-127"/>
                <a:ea typeface="서울남산체 M" pitchFamily="18" charset="-127"/>
              </a:rPr>
              <a:t>사용권자에게</a:t>
            </a:r>
            <a:r>
              <a:rPr lang="ko-KR" altLang="en-US" sz="1400" b="1" dirty="0" smtClean="0">
                <a:solidFill>
                  <a:srgbClr val="FFC000"/>
                </a:solidFill>
                <a:latin typeface="서울남산체 M" pitchFamily="18" charset="-127"/>
                <a:ea typeface="서울남산체 M" pitchFamily="18" charset="-127"/>
              </a:rPr>
              <a:t> 교부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함으로써 사용권자가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안정적ㆍ계속적으로</a:t>
            </a:r>
            <a:r>
              <a:rPr lang="ko-KR" altLang="en-US" sz="1400" b="1" dirty="0" smtClean="0">
                <a:solidFill>
                  <a:schemeClr val="bg1"/>
                </a:solidFill>
                <a:latin typeface="서울남산체 M" pitchFamily="18" charset="-127"/>
                <a:ea typeface="서울남산체 M" pitchFamily="18" charset="-127"/>
              </a:rPr>
              <a:t> 당해 소프트웨어를 사용할 수 있도록 하는 제도</a:t>
            </a:r>
            <a:endParaRPr lang="ko-KR" altLang="en-US" sz="1400" b="1" dirty="0">
              <a:solidFill>
                <a:schemeClr val="bg1"/>
              </a:solidFill>
              <a:latin typeface="서울남산체 M" pitchFamily="18" charset="-127"/>
              <a:ea typeface="서울남산체 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907704" y="4293096"/>
            <a:ext cx="6768752" cy="216024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저작권법 제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101</a:t>
            </a:r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조의 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7(</a:t>
            </a:r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프로그램의 임치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)</a:t>
            </a:r>
          </a:p>
          <a:p>
            <a:endParaRPr lang="en-US" altLang="ko-KR" sz="800" b="1" dirty="0" smtClean="0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프로그램의 </a:t>
            </a: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저작재산권자와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프로그램의 이용허락을 받은 자는 대통령령으로 정하는 자와 서로 합의하여 프로그램의 원시코드 및 기술정보 등을 </a:t>
            </a: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수치인에게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임치할 수 있다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 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프로그램의 이용허락을 받은 자는 제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항에 따른 합의에서 정한 사유가 발생한 때에 </a:t>
            </a: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수치인에게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프로그램의 원시코드 및 기술정보 등의 제공을 요구할 수 있다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 </a:t>
            </a:r>
          </a:p>
          <a:p>
            <a:pPr marL="342900" indent="-342900"/>
            <a:endParaRPr lang="en-US" altLang="ko-KR" sz="1200" dirty="0" smtClean="0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시행령 제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39</a:t>
            </a:r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조의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2(</a:t>
            </a:r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임치기관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)</a:t>
            </a:r>
          </a:p>
          <a:p>
            <a:endParaRPr lang="en-US" altLang="ko-KR" sz="800" b="1" dirty="0" smtClean="0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 marL="228600" indent="-228600"/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법 제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101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조의 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7 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제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항의 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대통령령으로 정하는 자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”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란 위원회를 말한다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 </a:t>
            </a:r>
            <a:endParaRPr lang="en-US" altLang="ko-KR" sz="16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76872"/>
            <a:ext cx="4680520" cy="389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공개된 정보 분석 </a:t>
              </a:r>
              <a:r>
                <a:rPr lang="en-US" altLang="ko-KR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; 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한국보훈복지의료공단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(2019. 8. </a:t>
              </a:r>
              <a:r>
                <a:rPr lang="ko-KR" altLang="en-US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작성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48577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74492"/>
            <a:ext cx="4791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3995936" y="3882604"/>
            <a:ext cx="453650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공개된 정보 분석 </a:t>
              </a:r>
              <a:r>
                <a:rPr lang="en-US" altLang="ko-KR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; 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한국보훈복지의료공단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(2019. 8. </a:t>
              </a:r>
              <a:r>
                <a:rPr lang="ko-KR" altLang="en-US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작성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49815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4752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4067944" y="3501008"/>
            <a:ext cx="4824536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40768"/>
            <a:ext cx="6303709" cy="586322"/>
            <a:chOff x="2156723" y="1340768"/>
            <a:chExt cx="6303709" cy="58632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공개된 정보 분석 </a:t>
              </a:r>
              <a:r>
                <a:rPr lang="en-US" altLang="ko-KR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; 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한국남동발전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(2020. 1. </a:t>
              </a:r>
              <a:r>
                <a:rPr lang="ko-KR" altLang="en-US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작성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21961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2101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74500"/>
            <a:ext cx="5200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491880" y="5198836"/>
            <a:ext cx="4968552" cy="9361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40768"/>
            <a:ext cx="6303709" cy="586322"/>
            <a:chOff x="2156723" y="1340768"/>
            <a:chExt cx="6303709" cy="58632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공개된 정보 분석 </a:t>
              </a:r>
              <a:r>
                <a:rPr lang="en-US" altLang="ko-KR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; 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한국남동발전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(2020. 1. </a:t>
              </a:r>
              <a:r>
                <a:rPr lang="ko-KR" altLang="en-US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작성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21961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2243138"/>
            <a:ext cx="57245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96952"/>
            <a:ext cx="6477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2411760" y="4365104"/>
            <a:ext cx="6192688" cy="1512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24744"/>
            <a:ext cx="662034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40768"/>
            <a:ext cx="6303709" cy="586322"/>
            <a:chOff x="2156723" y="1340768"/>
            <a:chExt cx="6303709" cy="58632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공개된 정보 분석 </a:t>
              </a:r>
              <a:r>
                <a:rPr lang="en-US" altLang="ko-KR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; 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일산병원 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(2020. 5. </a:t>
              </a:r>
              <a:r>
                <a:rPr lang="ko-KR" altLang="en-US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작성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21961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3705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4791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620688"/>
            <a:ext cx="46196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40768"/>
            <a:ext cx="6303709" cy="586322"/>
            <a:chOff x="2156723" y="1340768"/>
            <a:chExt cx="6303709" cy="58632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공개된 정보 분석 </a:t>
              </a:r>
              <a:r>
                <a:rPr lang="en-US" altLang="ko-KR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; 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일산병원 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(2020. 5. </a:t>
              </a:r>
              <a:r>
                <a:rPr lang="ko-KR" altLang="en-US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작성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21961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219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5641230" cy="168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00808"/>
            <a:ext cx="5543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1331640" y="404664"/>
            <a:ext cx="6032704" cy="792088"/>
          </a:xfrm>
        </p:spPr>
        <p:txBody>
          <a:bodyPr/>
          <a:lstStyle/>
          <a:p>
            <a:pPr lvl="0" algn="ctr">
              <a:defRPr/>
            </a:pPr>
            <a:r>
              <a:rPr lang="ko-KR" altLang="en-US" sz="3600" dirty="0" smtClean="0">
                <a:latin typeface="HY헤드라인M"/>
                <a:ea typeface="HY헤드라인M"/>
              </a:rPr>
              <a:t>순  서</a:t>
            </a:r>
            <a:endParaRPr lang="ko-KR" altLang="en-US" sz="3600" dirty="0">
              <a:latin typeface="HY헤드라인M"/>
              <a:ea typeface="HY헤드라인M"/>
            </a:endParaRPr>
          </a:p>
          <a:p>
            <a:pPr lvl="0">
              <a:defRPr/>
            </a:pPr>
            <a:endParaRPr lang="en-US" altLang="ko-KR" sz="2400" dirty="0"/>
          </a:p>
          <a:p>
            <a:pPr lvl="0">
              <a:defRPr/>
            </a:pPr>
            <a:r>
              <a:rPr lang="ko-KR" altLang="en-US" sz="2400" dirty="0"/>
              <a:t>     </a:t>
            </a:r>
          </a:p>
          <a:p>
            <a:pPr lvl="0">
              <a:defRPr/>
            </a:pPr>
            <a:endParaRPr lang="en-US" altLang="ko-KR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716584" y="813688"/>
            <a:ext cx="62646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/>
                <a:ea typeface="HY헤드라인M"/>
              </a:rPr>
              <a:t>왜 조달인가</a:t>
            </a:r>
            <a:r>
              <a:rPr lang="en-US" altLang="ko-KR" dirty="0" smtClean="0">
                <a:solidFill>
                  <a:schemeClr val="bg1"/>
                </a:solidFill>
                <a:latin typeface="HY헤드라인M"/>
                <a:ea typeface="HY헤드라인M"/>
              </a:rPr>
              <a:t>?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7808" y="4586527"/>
            <a:ext cx="6264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8592" y="2220456"/>
            <a:ext cx="6264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HY헤드라인M"/>
                <a:ea typeface="HY헤드라인M"/>
              </a:rPr>
              <a:t>2. </a:t>
            </a:r>
            <a:r>
              <a:rPr lang="ko-KR" altLang="en-US" dirty="0" smtClean="0">
                <a:solidFill>
                  <a:schemeClr val="bg1"/>
                </a:solidFill>
                <a:latin typeface="HY헤드라인M"/>
                <a:ea typeface="HY헤드라인M"/>
              </a:rPr>
              <a:t>인공지능 소프트웨어 조달 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7956" y="3936080"/>
            <a:ext cx="6264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HY헤드라인M"/>
                <a:ea typeface="HY헤드라인M"/>
              </a:rPr>
              <a:t>3. </a:t>
            </a:r>
            <a:r>
              <a:rPr lang="ko-KR" altLang="en-US" dirty="0" smtClean="0">
                <a:solidFill>
                  <a:schemeClr val="bg1"/>
                </a:solidFill>
                <a:latin typeface="HY헤드라인M"/>
                <a:ea typeface="HY헤드라인M"/>
              </a:rPr>
              <a:t>인공지능 조달시스템 도입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8592" y="5218950"/>
            <a:ext cx="6264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HY헤드라인M"/>
                <a:ea typeface="HY헤드라인M"/>
              </a:rPr>
              <a:t>4. </a:t>
            </a:r>
            <a:r>
              <a:rPr lang="ko-KR" altLang="en-US" dirty="0" smtClean="0">
                <a:solidFill>
                  <a:schemeClr val="bg1"/>
                </a:solidFill>
                <a:latin typeface="HY헤드라인M"/>
                <a:ea typeface="HY헤드라인M"/>
              </a:rPr>
              <a:t>향후 과제</a:t>
            </a: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8632" y="1722808"/>
            <a:ext cx="626469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정부조달의 특성</a:t>
            </a:r>
            <a:endParaRPr lang="en-US" altLang="ko-KR" sz="1400" dirty="0" smtClean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  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조달 원칙</a:t>
            </a:r>
            <a:endParaRPr lang="en-US" altLang="ko-KR" sz="1400" dirty="0" smtClean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0640" y="3094235"/>
            <a:ext cx="62646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사례 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: AI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면접 소프트웨어 조달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/>
            </a:r>
            <a:br>
              <a:rPr lang="en-US" altLang="ko-KR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</a:br>
            <a:r>
              <a:rPr lang="en-US" altLang="ko-KR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정보공개청구 과정과 정보분석</a:t>
            </a:r>
            <a:endParaRPr lang="en-US" altLang="ko-KR" sz="1400" dirty="0" smtClean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인공지능 조달 원칙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0640" y="4792671"/>
            <a:ext cx="6264696" cy="688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논의 현황</a:t>
            </a:r>
            <a:endParaRPr lang="en-US" altLang="ko-KR" sz="1400" dirty="0" smtClean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chemeClr val="bg1"/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latin typeface="HY헤드라인M"/>
                <a:ea typeface="HY헤드라인M"/>
              </a:rPr>
              <a:t>비판점</a:t>
            </a:r>
            <a:endParaRPr lang="en-US" altLang="ko-KR" sz="1400" dirty="0" smtClean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pic>
        <p:nvPicPr>
          <p:cNvPr id="1033" name="Picture 9" descr="C:\Program Files (x86)\Microsoft Office\MEDIA\OFFICE12\Bullets\BD2133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632" y="1893808"/>
            <a:ext cx="151596" cy="144016"/>
          </a:xfrm>
          <a:prstGeom prst="rect">
            <a:avLst/>
          </a:prstGeom>
          <a:noFill/>
        </p:spPr>
      </p:pic>
      <p:pic>
        <p:nvPicPr>
          <p:cNvPr id="26" name="Picture 9" descr="C:\Program Files (x86)\Microsoft Office\MEDIA\OFFICE12\Bullets\BD2133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632" y="2169272"/>
            <a:ext cx="151596" cy="144016"/>
          </a:xfrm>
          <a:prstGeom prst="rect">
            <a:avLst/>
          </a:prstGeom>
          <a:noFill/>
        </p:spPr>
      </p:pic>
      <p:pic>
        <p:nvPicPr>
          <p:cNvPr id="27" name="Picture 9" descr="C:\Program Files (x86)\Microsoft Office\MEDIA\OFFICE12\Bullets\BD2133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052" y="3321400"/>
            <a:ext cx="151596" cy="144016"/>
          </a:xfrm>
          <a:prstGeom prst="rect">
            <a:avLst/>
          </a:prstGeom>
          <a:noFill/>
        </p:spPr>
      </p:pic>
      <p:pic>
        <p:nvPicPr>
          <p:cNvPr id="28" name="Picture 9" descr="C:\Program Files (x86)\Microsoft Office\MEDIA\OFFICE12\Bullets\BD2133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632" y="3609432"/>
            <a:ext cx="151596" cy="144016"/>
          </a:xfrm>
          <a:prstGeom prst="rect">
            <a:avLst/>
          </a:prstGeom>
          <a:noFill/>
        </p:spPr>
      </p:pic>
      <p:pic>
        <p:nvPicPr>
          <p:cNvPr id="29" name="Picture 9" descr="C:\Program Files (x86)\Microsoft Office\MEDIA\OFFICE12\Bullets\BD2133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632" y="3897464"/>
            <a:ext cx="151596" cy="144016"/>
          </a:xfrm>
          <a:prstGeom prst="rect">
            <a:avLst/>
          </a:prstGeom>
          <a:noFill/>
        </p:spPr>
      </p:pic>
      <p:pic>
        <p:nvPicPr>
          <p:cNvPr id="30" name="Picture 9" descr="C:\Program Files (x86)\Microsoft Office\MEDIA\OFFICE12\Bullets\BD2133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632" y="4977584"/>
            <a:ext cx="151596" cy="144016"/>
          </a:xfrm>
          <a:prstGeom prst="rect">
            <a:avLst/>
          </a:prstGeom>
          <a:noFill/>
        </p:spPr>
      </p:pic>
      <p:pic>
        <p:nvPicPr>
          <p:cNvPr id="31" name="Picture 9" descr="C:\Program Files (x86)\Microsoft Office\MEDIA\OFFICE12\Bullets\BD2133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632" y="5265616"/>
            <a:ext cx="151596" cy="144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공개된 정보 </a:t>
              </a:r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분석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420888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인사규정상 전형으로 규정하지 않은 상태에서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채용 절차에 활용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알고리즘에 대한 검증이 된 것인가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지침상 입회의무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미준수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평가사 사전 교육의무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미이행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일부 기관만 이행한 것으로 파악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채용관련 서류 영구보존의 취지에 맞지 않게 운용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소프트웨어 조달 과정 문제점 </a:t>
              </a:r>
              <a:endParaRPr lang="en-US" altLang="ko-KR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979712" y="2204864"/>
          <a:ext cx="6552728" cy="43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  <a:gridCol w="1848544"/>
                <a:gridCol w="1175792"/>
                <a:gridCol w="1632520"/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기관명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계약업체명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계약형태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기타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일산병원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마이다스인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제한경쟁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서민금융진흥원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마이다스인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수의계약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인천국제공항공사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사단법인한국행동과학연구소 </a:t>
                      </a:r>
                      <a:r>
                        <a:rPr lang="en-US" altLang="ko-KR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+ </a:t>
                      </a:r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마이다스인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수의계약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심상정의원실 국정감사 통해 확인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중소벤처기업진흥공단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마이다스인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불명확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한국동서발전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휴노</a:t>
                      </a:r>
                      <a:r>
                        <a:rPr lang="en-US" altLang="ko-KR" sz="1200" baseline="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 + </a:t>
                      </a:r>
                      <a:r>
                        <a:rPr lang="ko-KR" altLang="en-US" sz="1200" baseline="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baseline="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마이다스인</a:t>
                      </a:r>
                      <a:r>
                        <a:rPr lang="ko-KR" altLang="en-US" sz="1200" baseline="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 </a:t>
                      </a:r>
                      <a:endParaRPr lang="en-US" altLang="ko-KR" sz="1200" baseline="0" dirty="0" smtClean="0">
                        <a:latin typeface="서울한강체 M" pitchFamily="18" charset="-127"/>
                        <a:ea typeface="서울한강체 M" pitchFamily="18" charset="-127"/>
                      </a:endParaRPr>
                    </a:p>
                    <a:p>
                      <a:pPr latinLnBrk="1"/>
                      <a:r>
                        <a:rPr lang="ko-KR" altLang="en-US" sz="1200" baseline="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추정</a:t>
                      </a:r>
                      <a:endParaRPr lang="en-US" altLang="ko-KR" sz="1200" dirty="0" smtClean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제한경쟁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역량정의표가</a:t>
                      </a:r>
                      <a:r>
                        <a:rPr lang="ko-KR" altLang="en-US" sz="1200" baseline="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 일산병원과 동일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한국방송통신전파진흥원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마이다스아이티</a:t>
                      </a:r>
                      <a:endParaRPr lang="ko-KR" altLang="en-US" sz="1200" dirty="0" smtClean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제한경쟁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한국보훈복지의료공단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마이다스인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제한경쟁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한국자산관리공사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마이다스인</a:t>
                      </a:r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 추정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불명확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벤처기업진흥공단과</a:t>
                      </a:r>
                      <a:r>
                        <a:rPr lang="ko-KR" altLang="en-US" sz="1200" baseline="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 정보제공동의서 동일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한국전력거래소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마이다스인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제한경쟁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한국전력기술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㈜</a:t>
                      </a:r>
                      <a:r>
                        <a:rPr lang="ko-KR" altLang="en-US" sz="1200" dirty="0" err="1" smtClean="0">
                          <a:latin typeface="서울한강체 M" pitchFamily="18" charset="-127"/>
                          <a:ea typeface="서울한강체 M" pitchFamily="18" charset="-127"/>
                        </a:rPr>
                        <a:t>마이다스아이티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한강체 M" pitchFamily="18" charset="-127"/>
                          <a:ea typeface="서울한강체 M" pitchFamily="18" charset="-127"/>
                        </a:rPr>
                        <a:t>수의계약</a:t>
                      </a:r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서울한강체 M" pitchFamily="18" charset="-127"/>
                        <a:ea typeface="서울한강체 M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소프트웨어 조달 과정 문제점 </a:t>
              </a:r>
              <a:endParaRPr lang="en-US" altLang="ko-KR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06084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㈜ </a:t>
            </a:r>
            <a:r>
              <a:rPr lang="ko-KR" altLang="en-US" sz="1200" dirty="0" err="1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마이다스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err="1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아이티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2000. 9. 1.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설립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대표이사 정승식</a:t>
            </a:r>
            <a:endParaRPr lang="en-US" altLang="ko-KR" sz="12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2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㈜ </a:t>
            </a:r>
            <a:r>
              <a:rPr lang="ko-KR" altLang="en-US" sz="1200" dirty="0" err="1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마이다스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인 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2020. 2. 3.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설립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대표이사 정승식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대표이사가 동일한 회사이며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내부 주식 소유관계 등 확인 필요</a:t>
            </a:r>
            <a:endParaRPr lang="en-US" altLang="ko-KR" sz="12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771800" y="2852936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0968"/>
            <a:ext cx="3312368" cy="341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1979712" y="4005064"/>
            <a:ext cx="2952328" cy="13681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 smtClean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명확한 </a:t>
            </a:r>
            <a:endParaRPr lang="en-US" altLang="ko-KR" sz="2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업체 쏠림</a:t>
            </a:r>
            <a:endParaRPr lang="en-US" altLang="ko-KR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algn="ctr"/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-147593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51720" y="1072923"/>
            <a:ext cx="6303709" cy="437177"/>
            <a:chOff x="2156723" y="1484784"/>
            <a:chExt cx="6303709" cy="437177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484784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63330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514405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소프트웨어 조달 과정 문제점 </a:t>
              </a:r>
              <a:endParaRPr lang="en-US" altLang="ko-KR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154211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소프트웨어 조달에 대한 법적 의무 위반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8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ctr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관련 규정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endParaRPr lang="ko-KR" altLang="en-US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763688" y="2492896"/>
            <a:ext cx="7056784" cy="396044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소프트웨어산업 진흥법 제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14</a:t>
            </a:r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조의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2(</a:t>
            </a:r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소프트웨어사업의 영향평가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)</a:t>
            </a:r>
          </a:p>
          <a:p>
            <a:endParaRPr lang="en-US" altLang="ko-KR" sz="800" b="1" dirty="0" smtClean="0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국가기관등의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장은 소프트웨어사업을 추진하는 경우 민간 시장에 미치는 영향을 분석하는 소프트웨어사업 영향평가를 미리 실시하여야 한다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소프트웨어사업 영향평가의 대상사업은 소프트웨어 기획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구축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운영ㆍ유지보수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그 밖의 정보화 사업 등을 포함한다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소프트웨어사업 영향평가의 기준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평가방법 및 절차 등에 필요한 사항은 대통령령으로 정한다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sz="1200" dirty="0" smtClean="0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1200" dirty="0" smtClean="0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시행령 제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12</a:t>
            </a:r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조의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2(</a:t>
            </a:r>
            <a:r>
              <a:rPr lang="ko-KR" altLang="en-US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소프트웨어사업 영향평가의 기준 등</a:t>
            </a:r>
            <a:r>
              <a:rPr lang="en-US" altLang="ko-KR" sz="1400" b="1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)</a:t>
            </a:r>
          </a:p>
          <a:p>
            <a:endParaRPr lang="en-US" altLang="ko-KR" sz="800" b="1" dirty="0" smtClean="0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 marL="228600" indent="-228600">
              <a:buFont typeface="+mj-ea"/>
              <a:buAutoNum type="circleNumDbPlain"/>
            </a:pP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국가기관등의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장이 법 제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14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조의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2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제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항에 따른 소프트웨어사업 영향평가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이하 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"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영향평가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"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라 한다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를 실시하는 경우에는 민간 소프트웨어와의 유사성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민간 시장 침해 가능성 및 사업의 </a:t>
            </a: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필요성ㆍ공공성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등을 종합적으로 검토하여 평가를 실시하고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, 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  <a:hlinkClick r:id="rId2" tooltip="팝업으로 이동"/>
              </a:rPr>
              <a:t>과학기술정보통신부장관이 정하여 고시하는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 세부 평가항목에 따라 영향평가 </a:t>
            </a: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결과서를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작성하여야 한다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</a:t>
            </a:r>
          </a:p>
          <a:p>
            <a:pPr marL="228600" indent="-228600">
              <a:buFont typeface="+mj-ea"/>
              <a:buAutoNum type="circleNumDbPlain"/>
            </a:pP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국가기관등의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장은 소관 소프트웨어사업에 대하여 다음 각 </a:t>
            </a: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호에서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정하는 시기에 영향평가를 실시하고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해당 각 호의 구분에 따라 영향평가 결과를 처리하여야 한다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   (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각 호 생략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)</a:t>
            </a:r>
          </a:p>
          <a:p>
            <a:pPr marL="228600" indent="-228600">
              <a:buFont typeface="+mj-ea"/>
              <a:buAutoNum type="circleNumDbPlain"/>
            </a:pPr>
            <a:r>
              <a:rPr lang="ko-KR" altLang="en-US" sz="1200" dirty="0" err="1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국가기관등의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 장은 영향평가 결과 소프트웨어사업의 추진이 부적합하다고 판단되는 경우 사업내용을 조정하는 등 소프트웨어사업을 재검토하여야 한다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다만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국가안보와 관련된 사항은 그러하지 아니하다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.   (</a:t>
            </a:r>
            <a:r>
              <a:rPr lang="ko-KR" altLang="en-US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이하 생략</a:t>
            </a:r>
            <a:r>
              <a:rPr lang="en-US" altLang="ko-KR" sz="1200" dirty="0" smtClean="0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rPr>
              <a:t>)</a:t>
            </a:r>
          </a:p>
          <a:p>
            <a:endParaRPr lang="en-US" altLang="ko-KR" sz="16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소프트웨어 조달 과정 문제점 </a:t>
              </a:r>
              <a:endParaRPr lang="en-US" altLang="ko-KR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2060848"/>
            <a:ext cx="64087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소프트웨어 조달에 대한 법적 의무 위반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관련 법에 따라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발주처는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소프트웨어사업을 추진하는 경우 소프트웨어사업 영향평가를 할 의무가 있음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소프트웨어사업영향평가는 민간 소프트웨어와의 유사성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민간시장 침해가능성 및 사업의 필요성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</a:rPr>
              <a:t> ∙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공공성 등을 종합적으로 평가한 후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결과서를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작성하여야 하고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만약 추진이 부적합하다고 판단하는 경우 사업내용을 조정하거나 사업을 재검토 하여야 함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제안요청서가 공개된 기관 중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일산병원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은 소프트웨어영향평가를 수행하였고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나머지 두 기관은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소프트웨어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조달이 아닌 채용절차 전체 진행에 대한 용역계약을 체결하는 형식으로 영향평가를 하지 않았음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소프트웨어 조달 과정 문제점 </a:t>
              </a:r>
              <a:endParaRPr lang="en-US" altLang="ko-KR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2060848"/>
            <a:ext cx="67687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소프트웨어 조달에 대한 법적 의무 위반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8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그러나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소프트웨어영향평가를 실시한 일산병원도 세부항목을 제대로 평가하지 않았음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8385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8766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직사각형 13"/>
          <p:cNvSpPr/>
          <p:nvPr/>
        </p:nvSpPr>
        <p:spPr>
          <a:xfrm>
            <a:off x="1043608" y="4221088"/>
            <a:ext cx="3528392" cy="1944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932040" y="3356992"/>
            <a:ext cx="3528392" cy="1944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소프트웨어 조달 윤리 </a:t>
              </a:r>
              <a:endParaRPr lang="en-US" altLang="ko-KR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206084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2204864"/>
            <a:ext cx="62646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영국조달가이드라인 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400" dirty="0" smtClean="0">
                <a:solidFill>
                  <a:schemeClr val="bg1"/>
                </a:solidFill>
              </a:rPr>
              <a:t>Guidelines for AI procurement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8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조달 과정에서 인공지능 기술 도입을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전략적으로 활용</a:t>
            </a:r>
            <a:endParaRPr lang="en-US" altLang="ko-KR" sz="1400" dirty="0" smtClean="0">
              <a:solidFill>
                <a:srgbClr val="FFC000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err="1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다학제적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 팀을 구성하여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의사결정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 수행 </a:t>
            </a:r>
            <a:endParaRPr lang="en-US" altLang="ko-KR" sz="1400" dirty="0" smtClean="0">
              <a:solidFill>
                <a:schemeClr val="bg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조달절차 진행 이전에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데이터 평가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실시</a:t>
            </a:r>
            <a:endParaRPr lang="en-US" altLang="ko-KR" sz="1400" dirty="0" smtClean="0">
              <a:solidFill>
                <a:schemeClr val="bg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인공지능 보급의 혜택과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위험요소 평가 </a:t>
            </a:r>
            <a:endParaRPr lang="en-US" altLang="ko-KR" sz="1400" dirty="0" smtClean="0">
              <a:solidFill>
                <a:srgbClr val="FFC000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시장 형성 초기단계부터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효과적으로 개입 </a:t>
            </a:r>
            <a:endParaRPr lang="en-US" altLang="ko-KR" sz="1400" dirty="0" smtClean="0">
              <a:solidFill>
                <a:srgbClr val="FFC000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올바른 시장 경로를 구축하고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솔루션보단 문제에 집중</a:t>
            </a:r>
            <a:endParaRPr lang="en-US" altLang="ko-KR" sz="1400" dirty="0" smtClean="0">
              <a:solidFill>
                <a:srgbClr val="FFC000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err="1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거버넌스와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 </a:t>
            </a:r>
            <a:r>
              <a:rPr lang="ko-KR" altLang="en-US" sz="1400" dirty="0" err="1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정보보호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을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 위한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계획을 수립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 </a:t>
            </a:r>
            <a:endParaRPr lang="en-US" altLang="ko-KR" sz="1400" dirty="0" smtClean="0">
              <a:solidFill>
                <a:schemeClr val="bg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블랙박스 알고리즘과 판매자 고착화를 방지</a:t>
            </a:r>
            <a:endParaRPr lang="en-US" altLang="ko-KR" sz="1400" dirty="0" smtClean="0">
              <a:solidFill>
                <a:srgbClr val="FFC000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평가 단계에서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인공지능 도입의 기술적</a:t>
            </a:r>
            <a:r>
              <a:rPr lang="en-US" altLang="ko-KR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/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윤리적 한계를 다룰 필요성</a:t>
            </a:r>
            <a:endParaRPr lang="en-US" altLang="ko-KR" sz="1400" dirty="0" smtClean="0">
              <a:solidFill>
                <a:srgbClr val="FFC000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 인공지능 </a:t>
            </a:r>
            <a:r>
              <a:rPr lang="ko-KR" altLang="en-US" sz="1400" dirty="0" smtClean="0">
                <a:solidFill>
                  <a:srgbClr val="FFC000"/>
                </a:solidFill>
                <a:latin typeface="서울한강체 B" pitchFamily="18" charset="-127"/>
                <a:ea typeface="서울한강체 B" pitchFamily="18" charset="-127"/>
              </a:rPr>
              <a:t>보급의 혜택과 위험 재평가</a:t>
            </a:r>
            <a:endParaRPr lang="en-US" altLang="ko-KR" sz="1400" dirty="0" smtClean="0">
              <a:solidFill>
                <a:srgbClr val="FFC000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1913271" y="1301515"/>
            <a:ext cx="6303709" cy="443873"/>
            <a:chOff x="2156723" y="1478088"/>
            <a:chExt cx="6303709" cy="44387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1)  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조달과정에서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인공지능 기술 도입을 전략적으로 활용 </a:t>
              </a:r>
              <a:endPara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024292" y="2105428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8268" y="188940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2284" y="1743591"/>
            <a:ext cx="66521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효율성의 측면에서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인공지능 기술을 활용하라는 내용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조달을 전략적으로 사용하여 정부 전반에 걸쳐 인공지능 사업 채택을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지원하고 협업과 지식공유를 통해 인공지능 기술이 가져오는 규모의 경제 효과 확대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3" name="그룹 39"/>
          <p:cNvGrpSpPr/>
          <p:nvPr/>
        </p:nvGrpSpPr>
        <p:grpSpPr>
          <a:xfrm>
            <a:off x="1913271" y="2913119"/>
            <a:ext cx="6303709" cy="443873"/>
            <a:chOff x="2156723" y="1478088"/>
            <a:chExt cx="6303709" cy="443873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2)  </a:t>
              </a:r>
              <a:r>
                <a:rPr lang="ko-KR" altLang="en-US" sz="1600" dirty="0" err="1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다학제적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 팀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을 구성하여 의사결정 수행</a:t>
              </a:r>
              <a:endParaRPr lang="en-US" altLang="ko-KR" sz="16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024292" y="3989461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268" y="3773437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284" y="3340149"/>
            <a:ext cx="6580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다양성이 인공지능시스템의 편향을 완화할 수 있다는 측면에서 조달 관련 의사결정 과정에 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다학제적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팀을 구성 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[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전문가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보건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교통 등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),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사업화 전문가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시스템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/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데이터 엔지니어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(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딥러닝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등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)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모델개발자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데이터 윤리 전문가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시각화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/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인포매틱스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전문가 등 다양한 전문성을 가진 팀 구성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4" name="그룹 39"/>
          <p:cNvGrpSpPr/>
          <p:nvPr/>
        </p:nvGrpSpPr>
        <p:grpSpPr>
          <a:xfrm>
            <a:off x="1913271" y="4785327"/>
            <a:ext cx="6303709" cy="443873"/>
            <a:chOff x="2156723" y="1478088"/>
            <a:chExt cx="6303709" cy="443873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3)  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조달절차 진행 이전에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데이터 평가 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실시</a:t>
              </a:r>
              <a:endParaRPr lang="en-US" altLang="ko-KR" sz="16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907704" y="5212357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인공지능 기반 솔루션의 가장 중요한 기초는 데이터이므로 이에 대한 충분한 사전평가 실시</a:t>
            </a:r>
            <a:endParaRPr lang="en-US" altLang="ko-KR" sz="1400" dirty="0" smtClean="0">
              <a:solidFill>
                <a:schemeClr val="bg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조달 초기단계부터 데이터 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거버넌스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 메커니즘이 마련되어 있는지 확인하고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프로젝트에 관련 데이터를 사용할 수 있는지 평가하며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시장에 출시하기 전 데이터 결함과 잠재적인 편견을 해결하고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공급업체와 어떻게 후속 데이터를 공유할지 사전에 규정</a:t>
            </a:r>
            <a:endParaRPr lang="en-US" altLang="ko-KR" sz="1400" dirty="0" smtClean="0">
              <a:solidFill>
                <a:schemeClr val="bg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1913271" y="1301515"/>
            <a:ext cx="6303709" cy="443873"/>
            <a:chOff x="2156723" y="1478088"/>
            <a:chExt cx="6303709" cy="44387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4)  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보급의 혜택과 위험요소 평가</a:t>
              </a:r>
              <a:endPara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024292" y="2105428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8268" y="188940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2284" y="1743591"/>
            <a:ext cx="66521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공공성의 측면에서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제안요청서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또는 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입찰공고서에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공익이 결정의 주요 이념이라는 것을 명시하고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인공지능 시스템 도입이 가져올 공공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/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사회적 가치와 잠재적 위험요소가 무엇인지 명확히 규정하며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인공지능이 과업과 어떻게 관련이 있는지 명시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14" name="그룹 39"/>
          <p:cNvGrpSpPr/>
          <p:nvPr/>
        </p:nvGrpSpPr>
        <p:grpSpPr>
          <a:xfrm>
            <a:off x="1913271" y="2913119"/>
            <a:ext cx="6303709" cy="443873"/>
            <a:chOff x="2156723" y="1478088"/>
            <a:chExt cx="6303709" cy="443873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5)  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시장형성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초기단계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부터 효과적으로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개입</a:t>
              </a:r>
              <a:endPara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024292" y="3989461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268" y="3773437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284" y="3340149"/>
            <a:ext cx="65801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조달을 통해 지출되는 재정은 더 나은 인공지능 시스템을 위한 공정하고 경쟁적인 시장을 만드는데 사용될 수 있으므로 기획단계에서 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부터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다양한 인공지능 공급자들과 다양한 방식으로 관계를 맺고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인공지능 생태계에 개방적인 경쟁환경을 구축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24" name="그룹 39"/>
          <p:cNvGrpSpPr/>
          <p:nvPr/>
        </p:nvGrpSpPr>
        <p:grpSpPr>
          <a:xfrm>
            <a:off x="1913271" y="4475095"/>
            <a:ext cx="6303709" cy="443873"/>
            <a:chOff x="2156723" y="1478088"/>
            <a:chExt cx="6303709" cy="443873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6)  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올바른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시장경로를 구축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하고 솔루션보다는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문제에 집중</a:t>
              </a:r>
              <a:endPara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907704" y="4902125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조달되는 인공지능 시스템이 효과적으로 과업을 수행하고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시장에서 책임감 있고 혁신적으로 대응할 수 있도록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제안요청서나 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입찰공고서에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 인공지능 도입을 통해 해결하고자 하는 문제를 명확하게 제시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입찰업체에 상황이나 도전과제를 명확히 설명하고 그들이 솔루션을 제안해 요구를 충족시키도록 함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솔루션에 대한 세부사양보다는 명확히 문제를 설명할 것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1913271" y="1301515"/>
            <a:ext cx="6303709" cy="443873"/>
            <a:chOff x="2156723" y="1478088"/>
            <a:chExt cx="6303709" cy="44387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7)  </a:t>
              </a:r>
              <a:r>
                <a:rPr lang="ko-KR" altLang="en-US" sz="1600" dirty="0" err="1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거버넌스와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정보보호를 위한 계획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을 수립</a:t>
              </a:r>
              <a:endPara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024292" y="2105428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8268" y="188940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2284" y="1743591"/>
            <a:ext cx="66521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AI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시스템의 생애주기 전체에 걸쳐 정밀 조사가 가능하도록 적절한 감독 메커니즘을 수립하고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사용 사례와 프로젝트의 위험 요인에 따라 다른 고려사항을 적용하며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이러한 접근이 정밀 조사를 감당할 수 있는지 확인해야 함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조달 문서에서 기존 법과 규정을 준수하고 규범의 표준화를 지원해야 한다는 점을 강조하며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초안을 작성할 때 기존 규칙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지침 및 규정을 반드시 참고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3" name="그룹 39"/>
          <p:cNvGrpSpPr/>
          <p:nvPr/>
        </p:nvGrpSpPr>
        <p:grpSpPr>
          <a:xfrm>
            <a:off x="1913271" y="3451943"/>
            <a:ext cx="6303709" cy="443873"/>
            <a:chOff x="2156723" y="1478088"/>
            <a:chExt cx="6303709" cy="443873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8) 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블랙박스 알고리즘과 판매자 고착화</a:t>
              </a:r>
              <a:r>
                <a:rPr lang="en-US" altLang="ko-KR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공급업체 종속</a:t>
              </a:r>
              <a:r>
                <a:rPr lang="en-US" altLang="ko-KR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를 방지</a:t>
              </a:r>
              <a:endPara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024292" y="3989461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268" y="3773437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284" y="3878973"/>
            <a:ext cx="65801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알고리즘의 설명 가능성과 해석 가능성을 장려하고 이를 설계 기준 중 하나로 삼을 것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공공기관이 그 결과를 이해하는 것을 가능하게 하는 방법 및 기술이 사용된다는 것 의미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)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고도로 ‘설명 가능한’ 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AI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시스템의 산출물은 공공기관은 물론 다른 공급업체에 의해 해석될 수 있는데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이는 해당 공공기관이 향후 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AI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시스템을 지속하거나 구축할 때 다른 공급업체와 협력할 수 있도록 함으로써 공급업체에 종속될 수 있는 위험을 제한함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공급업체 종속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( VENDOR LOCK IN)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- AI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면접 관련 정보공개 과정에서 가장 문제가 되었던 부분이며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대부분 업체의 사유재산이라는 이유로 알고리즘은 공개하지 않음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55576" y="44624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66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1</a:t>
            </a:r>
            <a:r>
              <a:rPr lang="en-US" altLang="ko-KR" sz="72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 </a:t>
            </a:r>
            <a:r>
              <a:rPr lang="en-US" altLang="ko-KR" sz="36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   </a:t>
            </a:r>
            <a:r>
              <a:rPr lang="ko-KR" altLang="en-US" sz="28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왜 조달인가</a:t>
            </a:r>
            <a:r>
              <a:rPr lang="en-US" altLang="ko-KR" sz="28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?</a:t>
            </a:r>
            <a:r>
              <a:rPr lang="en-US" altLang="ko-KR" sz="36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400">
                <a:solidFill>
                  <a:schemeClr val="bg1">
                    <a:alpha val="90000"/>
                  </a:schemeClr>
                </a:solidFill>
                <a:latin typeface="HY강B"/>
                <a:ea typeface="HY강B"/>
              </a:rPr>
              <a:t>       </a:t>
            </a:r>
          </a:p>
          <a:p>
            <a:pPr algn="just">
              <a:defRPr/>
            </a:pPr>
            <a:endParaRPr lang="en-US" altLang="ko-KR" sz="1400">
              <a:solidFill>
                <a:schemeClr val="bg1">
                  <a:alpha val="90000"/>
                </a:schemeClr>
              </a:solidFill>
              <a:latin typeface="HY헤드라인M"/>
              <a:ea typeface="HY헤드라인M"/>
            </a:endParaRPr>
          </a:p>
          <a:p>
            <a:pPr algn="just">
              <a:defRPr/>
            </a:pPr>
            <a:r>
              <a:rPr lang="ko-KR" altLang="en-US" sz="1200">
                <a:solidFill>
                  <a:schemeClr val="bg1">
                    <a:alpha val="90000"/>
                  </a:schemeClr>
                </a:solidFill>
                <a:latin typeface="HY헤드라인M"/>
                <a:ea typeface="HY헤드라인M"/>
              </a:rPr>
              <a:t>       </a:t>
            </a:r>
            <a:endParaRPr lang="en-US" altLang="ko-KR" sz="1400">
              <a:solidFill>
                <a:schemeClr val="bg1">
                  <a:alpha val="90000"/>
                </a:schemeClr>
              </a:solidFill>
              <a:latin typeface="HY강B"/>
              <a:ea typeface="HY강B"/>
            </a:endParaRPr>
          </a:p>
        </p:txBody>
      </p:sp>
      <p:grpSp>
        <p:nvGrpSpPr>
          <p:cNvPr id="3" name="그룹 39"/>
          <p:cNvGrpSpPr/>
          <p:nvPr/>
        </p:nvGrpSpPr>
        <p:grpSpPr>
          <a:xfrm>
            <a:off x="2084715" y="1556792"/>
            <a:ext cx="6303709" cy="720080"/>
            <a:chOff x="2156723" y="1273889"/>
            <a:chExt cx="6303709" cy="720080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타원 45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solidFill>
                    <a:schemeClr val="bg1">
                      <a:lumMod val="95000"/>
                    </a:schemeClr>
                  </a:solidFill>
                  <a:latin typeface="HY헤드라인M"/>
                  <a:ea typeface="HY헤드라인M"/>
                </a:rPr>
                <a:t>정부조달의 정의 및 특성</a:t>
              </a:r>
              <a:endParaRPr lang="en-US" altLang="ko-KR" sz="20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2156723" y="1988840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339752" y="2420888"/>
            <a:ext cx="583264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600" b="1">
                <a:solidFill>
                  <a:schemeClr val="bg1"/>
                </a:solidFill>
                <a:ea typeface="KoPub돋움체 Light"/>
              </a:rPr>
              <a:t>정부조달은 정부 또는 </a:t>
            </a:r>
            <a:r>
              <a:rPr lang="ko-KR" altLang="en-US" sz="1600" b="1">
                <a:solidFill>
                  <a:srgbClr val="FFC000"/>
                </a:solidFill>
                <a:ea typeface="KoPub돋움체 Light"/>
              </a:rPr>
              <a:t>공공기관</a:t>
            </a:r>
            <a:r>
              <a:rPr lang="ko-KR" altLang="en-US" sz="1600" b="1">
                <a:solidFill>
                  <a:schemeClr val="bg1"/>
                </a:solidFill>
                <a:ea typeface="KoPub돋움체 Light"/>
              </a:rPr>
              <a:t>이 </a:t>
            </a:r>
            <a:r>
              <a:rPr lang="ko-KR" altLang="en-US" sz="1600" b="1">
                <a:solidFill>
                  <a:srgbClr val="FFC000"/>
                </a:solidFill>
                <a:ea typeface="KoPub돋움체 Light"/>
              </a:rPr>
              <a:t>공공재</a:t>
            </a:r>
            <a:r>
              <a:rPr lang="ko-KR" altLang="en-US" sz="1600" b="1">
                <a:solidFill>
                  <a:schemeClr val="bg1"/>
                </a:solidFill>
                <a:ea typeface="KoPub돋움체 Light"/>
              </a:rPr>
              <a:t>를 공급하기 위해서 </a:t>
            </a:r>
            <a:r>
              <a:rPr lang="ko-KR" altLang="en-US" sz="1600" b="1">
                <a:solidFill>
                  <a:srgbClr val="FFC000"/>
                </a:solidFill>
                <a:ea typeface="KoPub돋움체 Light"/>
              </a:rPr>
              <a:t>민간부분</a:t>
            </a:r>
            <a:r>
              <a:rPr lang="ko-KR" altLang="en-US" sz="1600" b="1">
                <a:solidFill>
                  <a:schemeClr val="bg1"/>
                </a:solidFill>
                <a:ea typeface="KoPub돋움체 Light"/>
              </a:rPr>
              <a:t>으로부터 물품</a:t>
            </a:r>
            <a:r>
              <a:rPr lang="en-US" altLang="ko-KR" sz="1600" b="1">
                <a:solidFill>
                  <a:schemeClr val="bg1"/>
                </a:solidFill>
                <a:ea typeface="KoPub돋움체 Light"/>
              </a:rPr>
              <a:t>, </a:t>
            </a:r>
            <a:r>
              <a:rPr lang="ko-KR" altLang="en-US" sz="1600" b="1">
                <a:solidFill>
                  <a:schemeClr val="bg1"/>
                </a:solidFill>
                <a:ea typeface="KoPub돋움체 Light"/>
              </a:rPr>
              <a:t>건설공사 및 설계</a:t>
            </a:r>
            <a:r>
              <a:rPr lang="en-US" altLang="ko-KR" sz="1600" b="1">
                <a:solidFill>
                  <a:schemeClr val="bg1"/>
                </a:solidFill>
                <a:ea typeface="KoPub돋움체 Light"/>
              </a:rPr>
              <a:t>, </a:t>
            </a:r>
            <a:r>
              <a:rPr lang="ko-KR" altLang="en-US" sz="1600" b="1">
                <a:solidFill>
                  <a:schemeClr val="bg1"/>
                </a:solidFill>
                <a:ea typeface="KoPub돋움체 Light"/>
              </a:rPr>
              <a:t>특정 업무 등의 일정 서비스를 구매하는 행위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>
                <a:solidFill>
                  <a:schemeClr val="bg1"/>
                </a:solidFill>
                <a:ea typeface="KoPub돋움체 Light"/>
              </a:rPr>
              <a:t>- </a:t>
            </a:r>
            <a:r>
              <a:rPr lang="ko-KR" altLang="en-US" sz="1400" b="1">
                <a:solidFill>
                  <a:schemeClr val="bg1"/>
                </a:solidFill>
                <a:ea typeface="KoPub돋움체 Light"/>
              </a:rPr>
              <a:t>한국구매조달학회 </a:t>
            </a:r>
            <a:r>
              <a:rPr lang="en-US" altLang="ko-KR" sz="1400" b="1">
                <a:solidFill>
                  <a:schemeClr val="bg1"/>
                </a:solidFill>
                <a:ea typeface="KoPub돋움체 Light"/>
              </a:rPr>
              <a:t>(2002. 7.), </a:t>
            </a:r>
            <a:r>
              <a:rPr lang="ko-KR" altLang="en-US" sz="1400" b="1">
                <a:solidFill>
                  <a:schemeClr val="bg1"/>
                </a:solidFill>
                <a:ea typeface="KoPub돋움체 Light"/>
              </a:rPr>
              <a:t>선진국 조달제도와 비교연구를 통한 우리나라 정부조달 제도의 발전방안</a:t>
            </a:r>
            <a:r>
              <a:rPr lang="en-US" altLang="ko-KR" sz="1400" b="1">
                <a:solidFill>
                  <a:schemeClr val="bg1"/>
                </a:solidFill>
                <a:ea typeface="KoPub돋움체 Light"/>
              </a:rPr>
              <a:t>, P. 5 </a:t>
            </a:r>
            <a:endParaRPr lang="ko-KR" altLang="en-US" sz="1600" b="1">
              <a:solidFill>
                <a:schemeClr val="bg1"/>
              </a:solidFill>
              <a:ea typeface="KoPub돋움체 Light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3131841" y="4509120"/>
            <a:ext cx="1368151" cy="1224136"/>
            <a:chOff x="2987822" y="1988840"/>
            <a:chExt cx="1596176" cy="1440160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987822" y="1988840"/>
              <a:ext cx="1512168" cy="14401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39849" y="2158270"/>
              <a:ext cx="1344149" cy="1067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dirty="0">
                  <a:solidFill>
                    <a:schemeClr val="dk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/>
                  <a:ea typeface="HY헤드라인M"/>
                </a:rPr>
                <a:t>경제적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dirty="0">
                  <a:solidFill>
                    <a:schemeClr val="dk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/>
                  <a:ea typeface="HY헤드라인M"/>
                </a:rPr>
                <a:t>합리성</a:t>
              </a:r>
            </a:p>
          </p:txBody>
        </p:sp>
      </p:grpSp>
      <p:sp>
        <p:nvSpPr>
          <p:cNvPr id="59" name="덧셈 기호 58"/>
          <p:cNvSpPr/>
          <p:nvPr/>
        </p:nvSpPr>
        <p:spPr>
          <a:xfrm>
            <a:off x="4788024" y="4797152"/>
            <a:ext cx="720080" cy="72008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61" name="그룹 60"/>
          <p:cNvGrpSpPr/>
          <p:nvPr/>
        </p:nvGrpSpPr>
        <p:grpSpPr>
          <a:xfrm>
            <a:off x="5940152" y="4509120"/>
            <a:ext cx="1368151" cy="1224136"/>
            <a:chOff x="2987822" y="1988840"/>
            <a:chExt cx="1596176" cy="1440160"/>
          </a:xfrm>
        </p:grpSpPr>
        <p:sp>
          <p:nvSpPr>
            <p:cNvPr id="62" name="모서리가 둥근 직사각형 61"/>
            <p:cNvSpPr/>
            <p:nvPr/>
          </p:nvSpPr>
          <p:spPr>
            <a:xfrm>
              <a:off x="2987822" y="1988840"/>
              <a:ext cx="1512168" cy="14401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39849" y="2327701"/>
              <a:ext cx="1344149" cy="640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2000" dirty="0">
                  <a:solidFill>
                    <a:schemeClr val="dk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/>
                  <a:ea typeface="HY헤드라인M"/>
                </a:rPr>
                <a:t>공공성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2" animBg="1"/>
      <p:bldP spid="6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1913271" y="4365104"/>
            <a:ext cx="6303709" cy="443873"/>
            <a:chOff x="2156723" y="1478088"/>
            <a:chExt cx="6303709" cy="44387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10)  </a:t>
              </a: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</a:t>
              </a:r>
              <a:r>
                <a:rPr lang="ko-KR" altLang="en-US" sz="16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보급의 혜택과 위험 재평가</a:t>
              </a:r>
              <a:endPara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024292" y="2105428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8268" y="188940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2284" y="4797152"/>
            <a:ext cx="66521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공공부문의 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AI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기반 솔루션이 윤리적인 사용을 보장하기 위해서는 집행 계획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지속가능하고 계속적인 평가 방법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데이터 모델에 대해 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피드백하는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메커니즘이 중요하므로 초기 조달 단계 뿐 아니라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도입 이후 단계에서 더욱 명백히 나타나는 혜택과 위험요소들 재평가하여야 함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. 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인공지능 시스템의 기능성 및 결과는 조달 절차에서 뚜렷하지 않을 수 있으며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배치 과정에서야 드러나는 경우가 많아 공공기관과 공급업체 간 소통 및 정보 공유 확대</a:t>
            </a:r>
          </a:p>
          <a:p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4292" y="3989461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268" y="5014365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3" name="그룹 39"/>
          <p:cNvGrpSpPr/>
          <p:nvPr/>
        </p:nvGrpSpPr>
        <p:grpSpPr>
          <a:xfrm>
            <a:off x="1913271" y="1568711"/>
            <a:ext cx="6303709" cy="443873"/>
            <a:chOff x="2156723" y="1478088"/>
            <a:chExt cx="6303709" cy="443873"/>
          </a:xfrm>
        </p:grpSpPr>
        <p:cxnSp>
          <p:nvCxnSpPr>
            <p:cNvPr id="34" name="직선 연결선 33"/>
            <p:cNvCxnSpPr/>
            <p:nvPr/>
          </p:nvCxnSpPr>
          <p:spPr>
            <a:xfrm>
              <a:off x="2156723" y="147808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95736" y="1511399"/>
              <a:ext cx="6120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9)  </a:t>
              </a: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평가단계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에서 인공지능 도입의 </a:t>
              </a: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기술적 </a:t>
              </a:r>
              <a:r>
                <a:rPr lang="en-US" altLang="ko-KR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/ </a:t>
              </a: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윤리적 한계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를 다룰 필요성</a:t>
              </a:r>
              <a:endPara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979712" y="1995741"/>
            <a:ext cx="6696744" cy="264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인공지능 기술을 평가하는 과정에서 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다학제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팀의 경험을 활용하여 평가 절차를 지원하고 입찰 평가를 수행할 때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○공급업체가 데이터 내에서 편향성 문제에 주목하거나 이를 해결하였는지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○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왜 그들의 전략이 적절하고 비례적인지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그 내용을 명확하게 설명하였는지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○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공공기관이 사전에 인지하지 못하였을 문제를 공급업체가 이를 해결할 계획을 가지고 있었고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그 문제를 강조하였는지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○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기존 서비스 또는 기술과의 통합 필요성을 고려하였는지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○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공급업체의 </a:t>
            </a:r>
            <a:r>
              <a:rPr lang="ko-KR" altLang="en-US" sz="140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거버넌스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접근 방식이 귀 기관의 요구사항을 충족하였는지</a:t>
            </a:r>
            <a:r>
              <a:rPr lang="en-US" altLang="ko-KR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, ○</a:t>
            </a:r>
            <a:r>
              <a:rPr lang="ko-KR" altLang="en-US" sz="140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적절한 기술 표준을 준수하였는지 </a:t>
            </a:r>
            <a:endParaRPr lang="en-US" altLang="ko-KR" sz="140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bg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3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조달시스템 도입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40768"/>
            <a:ext cx="6303709" cy="797217"/>
            <a:chOff x="2156723" y="1340768"/>
            <a:chExt cx="6303709" cy="797217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도입 현황 </a:t>
              </a:r>
              <a:r>
                <a:rPr lang="en-US" altLang="ko-KR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/>
              </a:r>
              <a:br>
                <a:rPr lang="en-US" altLang="ko-KR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</a:br>
              <a:r>
                <a:rPr lang="en-US" altLang="ko-KR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-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국가종합전자조달시스템 전면 개편 예비타당성조사 보고서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(2019. 12)</a:t>
              </a: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2132856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6477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666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76872"/>
            <a:ext cx="60864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3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조달시스템 도입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667817"/>
            <a:chOff x="2156723" y="1412776"/>
            <a:chExt cx="6303709" cy="667817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412776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도입 현황 </a:t>
              </a:r>
              <a:r>
                <a:rPr lang="en-US" altLang="ko-KR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/>
              </a:r>
              <a:br>
                <a:rPr lang="en-US" altLang="ko-KR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</a:br>
              <a:r>
                <a:rPr lang="en-US" altLang="ko-KR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-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공공부문 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AI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시스템 도입에 따른 조달분야 이슈 분석 </a:t>
              </a:r>
              <a:r>
                <a:rPr lang="en-US" altLang="ko-KR" sz="12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(2019. 12. 31.)</a:t>
              </a: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206084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206" y="2132856"/>
            <a:ext cx="531909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571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400">
                <a:solidFill>
                  <a:schemeClr val="bg1">
                    <a:alpha val="90000"/>
                  </a:schemeClr>
                </a:solidFill>
                <a:latin typeface="HY강B"/>
                <a:ea typeface="HY강B"/>
              </a:rPr>
              <a:t>       </a:t>
            </a:r>
            <a:endParaRPr lang="ko-KR" altLang="en-US" sz="1400">
              <a:solidFill>
                <a:schemeClr val="bg1">
                  <a:alpha val="90000"/>
                </a:schemeClr>
              </a:solidFill>
              <a:latin typeface="HY강B"/>
              <a:ea typeface="HY강B"/>
            </a:endParaRPr>
          </a:p>
          <a:p>
            <a:pPr algn="just">
              <a:defRPr/>
            </a:pPr>
            <a:endParaRPr lang="en-US" altLang="ko-KR" sz="1400">
              <a:solidFill>
                <a:schemeClr val="bg1">
                  <a:alpha val="90000"/>
                </a:schemeClr>
              </a:solidFill>
              <a:latin typeface="HY헤드라인M"/>
              <a:ea typeface="HY헤드라인M"/>
            </a:endParaRPr>
          </a:p>
          <a:p>
            <a:pPr algn="just">
              <a:defRPr/>
            </a:pPr>
            <a:r>
              <a:rPr lang="ko-KR" altLang="en-US" sz="1200">
                <a:solidFill>
                  <a:schemeClr val="bg1">
                    <a:alpha val="90000"/>
                  </a:schemeClr>
                </a:solidFill>
                <a:latin typeface="HY헤드라인M"/>
                <a:ea typeface="HY헤드라인M"/>
              </a:rPr>
              <a:t>       </a:t>
            </a:r>
            <a:endParaRPr lang="en-US" altLang="ko-KR" sz="1400">
              <a:solidFill>
                <a:schemeClr val="bg1">
                  <a:alpha val="90000"/>
                </a:schemeClr>
              </a:solidFill>
              <a:latin typeface="HY강B"/>
              <a:ea typeface="HY강B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60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3</a:t>
            </a:r>
            <a:r>
              <a:rPr lang="en-US" altLang="ko-KR" sz="72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 </a:t>
            </a:r>
            <a:r>
              <a:rPr lang="en-US" altLang="ko-KR" sz="36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   </a:t>
            </a:r>
            <a:r>
              <a:rPr lang="ko-KR" altLang="en-US" sz="28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인공지능 조달시스템 도입</a:t>
            </a:r>
            <a:endParaRPr lang="en-US" altLang="ko-KR" sz="3600">
              <a:solidFill>
                <a:schemeClr val="bg1">
                  <a:lumMod val="85000"/>
                </a:schemeClr>
              </a:solidFill>
              <a:latin typeface="HY헤드라인M"/>
              <a:ea typeface="HY헤드라인M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  <a:defRPr/>
            </a:pP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   </a:t>
            </a:r>
            <a:endParaRPr lang="ko-KR" altLang="en-US" sz="1400">
              <a:solidFill>
                <a:schemeClr val="bg1">
                  <a:lumMod val="95000"/>
                </a:schemeClr>
              </a:solidFill>
              <a:latin typeface="HY헤드라인M"/>
              <a:ea typeface="HY헤드라인M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defRPr/>
            </a:pPr>
            <a:endParaRPr lang="en-US" altLang="ko-KR" sz="1400">
              <a:solidFill>
                <a:schemeClr val="bg1">
                  <a:lumMod val="95000"/>
                </a:schemeClr>
              </a:solidFill>
              <a:latin typeface="HY헤드라인M"/>
              <a:ea typeface="HY헤드라인M"/>
            </a:endParaRPr>
          </a:p>
        </p:txBody>
      </p:sp>
      <p:grpSp>
        <p:nvGrpSpPr>
          <p:cNvPr id="13" name="그룹 39"/>
          <p:cNvGrpSpPr/>
          <p:nvPr/>
        </p:nvGrpSpPr>
        <p:grpSpPr>
          <a:xfrm rot="0">
            <a:off x="2084715" y="1484784"/>
            <a:ext cx="6303709" cy="653201"/>
            <a:chOff x="2156723" y="1273889"/>
            <a:chExt cx="6303709" cy="653201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solidFill>
                    <a:schemeClr val="bg1">
                      <a:lumMod val="95000"/>
                    </a:schemeClr>
                  </a:solidFill>
                  <a:latin typeface="HY헤드라인M"/>
                  <a:ea typeface="HY헤드라인M"/>
                </a:rPr>
                <a:t>인공지능 조달시스템 도입 비판점</a:t>
              </a:r>
              <a:endParaRPr lang="en-US" altLang="ko-KR" sz="20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2156723" y="1921961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195736" y="2123559"/>
            <a:ext cx="604867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  <a:defRPr/>
            </a:pPr>
            <a:endParaRPr lang="en-US" altLang="ko-KR" sz="1400">
              <a:solidFill>
                <a:schemeClr val="bg1">
                  <a:lumMod val="95000"/>
                </a:schemeClr>
              </a:solidFill>
              <a:latin typeface="HY헤드라인M"/>
              <a:ea typeface="HY헤드라인M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/>
              <a:buChar char="ü"/>
              <a:defRPr/>
            </a:pP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솔루션이 아닌 문제의 명확화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,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알고리즘보다 데이터에 초점을 맞춘 제안서 작성 등 일부 문구의 내용에 비추어 영국 인공지능 조달 가이드라인을 참고한 것으로 추정됨</a:t>
            </a:r>
            <a:endParaRPr lang="ko-KR" altLang="en-US" sz="1400">
              <a:solidFill>
                <a:schemeClr val="bg1">
                  <a:lumMod val="95000"/>
                </a:schemeClr>
              </a:solidFill>
              <a:latin typeface="HY헤드라인M"/>
              <a:ea typeface="HY헤드라인M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/>
              <a:buChar char="ü"/>
              <a:defRPr/>
            </a:pPr>
            <a:endParaRPr lang="en-US" altLang="ko-KR" sz="1400">
              <a:solidFill>
                <a:schemeClr val="bg1">
                  <a:lumMod val="95000"/>
                </a:schemeClr>
              </a:solidFill>
              <a:latin typeface="HY헤드라인M"/>
              <a:ea typeface="HY헤드라인M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/>
              <a:buChar char="ü"/>
              <a:defRPr/>
            </a:pP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AI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시스템 관련 전문성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,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조달절차와 연관된 기술적인 부분만 정책방향으로 강조하고 있고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,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본질적인 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AI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도입 과정에서 의사결정 주체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,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전후 데이터 평가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,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위험요소 평가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,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평가단계에서 고려할 사항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,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알고리즘과 판매자 고착화 등 문제는 전혀 언급하고 있지 않음</a:t>
            </a:r>
            <a:endParaRPr lang="ko-KR" altLang="en-US" sz="1400">
              <a:solidFill>
                <a:schemeClr val="bg1">
                  <a:lumMod val="95000"/>
                </a:schemeClr>
              </a:solidFill>
              <a:latin typeface="HY헤드라인M"/>
              <a:ea typeface="HY헤드라인M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/>
              <a:buChar char="ü"/>
              <a:defRPr/>
            </a:pPr>
            <a:endParaRPr lang="en-US" altLang="ko-KR" sz="1400">
              <a:solidFill>
                <a:schemeClr val="bg1">
                  <a:lumMod val="95000"/>
                </a:schemeClr>
              </a:solidFill>
              <a:latin typeface="HY헤드라인M"/>
              <a:ea typeface="HY헤드라인M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/>
              <a:buChar char="ü"/>
              <a:defRPr/>
            </a:pP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인공지능 조달에 대한 윤리적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기준</a:t>
            </a:r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, </a:t>
            </a:r>
            <a:r>
              <a:rPr lang="ko-KR" altLang="en-US" sz="14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rPr>
              <a:t>절차에 대한 가이드라인 등 규범이 부재한 상태에서 해외의 도입 중 유리한 부분만 선별적으로 분석하</a:t>
            </a:r>
            <a:r>
              <a:rPr lang="ko-KR" altLang="en-US" sz="1400">
                <a:solidFill>
                  <a:schemeClr val="lt1"/>
                </a:solidFill>
                <a:latin typeface="HY헤드라인M"/>
                <a:ea typeface="HY헤드라인M"/>
              </a:rPr>
              <a:t>며 충분한 논의가 이루어지지 않은 상태에서 추진 중</a:t>
            </a:r>
            <a:endParaRPr lang="ko-KR" altLang="en-US" sz="1400">
              <a:solidFill>
                <a:schemeClr val="lt1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4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향후 과제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484784"/>
            <a:ext cx="6303709" cy="653201"/>
            <a:chOff x="2156723" y="1273889"/>
            <a:chExt cx="6303709" cy="653201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조달 윤리 부재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2156723" y="1921961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195736" y="2123559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인공지능 조달 윤리 마련 촉구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인공지능 윤리 규범 제정과정에서 조달 규범 마련 필요성을 강조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1" name="그룹 39"/>
          <p:cNvGrpSpPr/>
          <p:nvPr/>
        </p:nvGrpSpPr>
        <p:grpSpPr>
          <a:xfrm>
            <a:off x="2084715" y="3492302"/>
            <a:ext cx="6303709" cy="1088826"/>
            <a:chOff x="2156723" y="1273889"/>
            <a:chExt cx="6303709" cy="1088826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1760" y="1434262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공공부분 인공지능 시스템 도입에 대한 사전 모니터링과 사후 문제 점검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2156723" y="2357586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195736" y="4509120"/>
            <a:ext cx="60486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AI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면접과 관련한 공익소송 진행과정에서 획득한 정보를 분석하여 추후 공공부문 인공지능 관련 운동 전개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인공지능 조달 시스템 추진 논의 과정에서 비판의견 개진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3275856" y="2708920"/>
            <a:ext cx="3240360" cy="1107996"/>
          </a:xfrm>
        </p:spPr>
        <p:txBody>
          <a:bodyPr/>
          <a:lstStyle/>
          <a:p>
            <a:r>
              <a:rPr lang="en-US" altLang="ko-KR" sz="6600" dirty="0" smtClean="0">
                <a:latin typeface="HY헤드라인M" pitchFamily="18" charset="-127"/>
                <a:ea typeface="HY헤드라인M" pitchFamily="18" charset="-127"/>
              </a:rPr>
              <a:t>THE END</a:t>
            </a:r>
            <a:endParaRPr lang="en-US" altLang="ko-KR" sz="66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1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35639"/>
            <a:ext cx="6303709" cy="581193"/>
            <a:chOff x="2156723" y="1340768"/>
            <a:chExt cx="6303709" cy="58119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56723" y="1340768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34262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인공지능 소프트웨어 조달 윤리 </a:t>
              </a:r>
              <a:endParaRPr lang="en-US" altLang="ko-KR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156723" y="1916832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95736" y="2276872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</a:pP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206084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</a:pP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95000"/>
                </a:schemeClr>
              </a:buClr>
              <a:buFont typeface="Wingdings" pitchFamily="2" charset="2"/>
              <a:buChar char="ü"/>
            </a:pP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204545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유럽연합 인공지능 시스템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&amp;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솔루션 공공조달에 대한 데이터 윤리백서</a:t>
            </a:r>
            <a:endParaRPr lang="en-US" altLang="ko-KR" sz="1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200" dirty="0" smtClean="0">
                <a:solidFill>
                  <a:schemeClr val="bg1"/>
                </a:solidFill>
              </a:rPr>
              <a:t>White Paper on Data Ethics in Public Procurement of AI-based Services and Solutions</a:t>
            </a:r>
            <a:r>
              <a:rPr lang="en-US" altLang="ko-KR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</a:p>
          <a:p>
            <a:endParaRPr lang="en-US" altLang="ko-KR" sz="8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8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가능하면 추가하기</a:t>
            </a:r>
            <a:r>
              <a:rPr lang="en-US" altLang="ko-KR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..</a:t>
            </a:r>
            <a:r>
              <a:rPr lang="ko-KR" altLang="en-US" sz="800" dirty="0" smtClean="0"/>
              <a:t/>
            </a:r>
            <a:br>
              <a:rPr lang="ko-KR" altLang="en-US" sz="800" dirty="0" smtClean="0"/>
            </a:br>
            <a:endParaRPr lang="en-US" altLang="ko-KR" sz="8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400">
                <a:solidFill>
                  <a:schemeClr val="bg1">
                    <a:alpha val="90000"/>
                  </a:schemeClr>
                </a:solidFill>
                <a:latin typeface="HY강B"/>
                <a:ea typeface="HY강B"/>
              </a:rPr>
              <a:t>       </a:t>
            </a:r>
          </a:p>
          <a:p>
            <a:pPr algn="just">
              <a:defRPr/>
            </a:pPr>
            <a:endParaRPr lang="en-US" altLang="ko-KR" sz="1400">
              <a:solidFill>
                <a:schemeClr val="bg1">
                  <a:alpha val="90000"/>
                </a:schemeClr>
              </a:solidFill>
              <a:latin typeface="HY헤드라인M"/>
              <a:ea typeface="HY헤드라인M"/>
            </a:endParaRPr>
          </a:p>
          <a:p>
            <a:pPr algn="just">
              <a:defRPr/>
            </a:pPr>
            <a:r>
              <a:rPr lang="ko-KR" altLang="en-US" sz="1200">
                <a:solidFill>
                  <a:schemeClr val="bg1">
                    <a:alpha val="90000"/>
                  </a:schemeClr>
                </a:solidFill>
                <a:latin typeface="HY헤드라인M"/>
                <a:ea typeface="HY헤드라인M"/>
              </a:rPr>
              <a:t>       </a:t>
            </a:r>
            <a:endParaRPr lang="en-US" altLang="ko-KR" sz="1400">
              <a:solidFill>
                <a:schemeClr val="bg1">
                  <a:alpha val="90000"/>
                </a:schemeClr>
              </a:solidFill>
              <a:latin typeface="HY강B"/>
              <a:ea typeface="HY강B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412776"/>
            <a:ext cx="6303709" cy="720080"/>
            <a:chOff x="2156723" y="1273889"/>
            <a:chExt cx="6303709" cy="720080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타원 45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solidFill>
                    <a:schemeClr val="bg1">
                      <a:lumMod val="95000"/>
                    </a:schemeClr>
                  </a:solidFill>
                  <a:latin typeface="HY헤드라인M"/>
                  <a:ea typeface="HY헤드라인M"/>
                </a:rPr>
                <a:t>정부조달의 정의 및 특성</a:t>
              </a:r>
              <a:endParaRPr lang="en-US" altLang="ko-KR" sz="20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2156723" y="1988840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2267744" y="2463904"/>
          <a:ext cx="6096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217388"/>
                <a:gridCol w="2582468"/>
              </a:tblGrid>
              <a:tr h="332710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dirty="0">
                        <a:latin typeface="서울한강체 B"/>
                        <a:ea typeface="서울한강체 B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>
                          <a:latin typeface="서울한강체 B"/>
                          <a:ea typeface="서울한강체 B"/>
                        </a:rPr>
                        <a:t>공공경제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>
                          <a:latin typeface="서울한강체 B"/>
                          <a:ea typeface="서울한강체 B"/>
                        </a:rPr>
                        <a:t>민간경제</a:t>
                      </a:r>
                    </a:p>
                  </a:txBody>
                  <a:tcPr anchor="ctr"/>
                </a:tc>
              </a:tr>
              <a:tr h="54226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>
                          <a:latin typeface="서울한강체 M"/>
                          <a:ea typeface="서울한강체 M"/>
                        </a:rPr>
                        <a:t>목      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공공성 중시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공공의 후생극대화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이기성 중시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효용 및 이윤의 극대화</a:t>
                      </a:r>
                    </a:p>
                  </a:txBody>
                  <a:tcPr anchor="ctr"/>
                </a:tc>
              </a:tr>
              <a:tr h="33271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>
                          <a:latin typeface="서울한강체 M"/>
                          <a:ea typeface="서울한강체 M"/>
                        </a:rPr>
                        <a:t>조직원리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예산에 근거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시장경제원리에 근거</a:t>
                      </a:r>
                    </a:p>
                  </a:txBody>
                  <a:tcPr/>
                </a:tc>
              </a:tr>
              <a:tr h="33271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>
                          <a:latin typeface="서울한강체 M"/>
                          <a:ea typeface="서울한강체 M"/>
                        </a:rPr>
                        <a:t>재      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공공재 생산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민간재 생산</a:t>
                      </a:r>
                    </a:p>
                  </a:txBody>
                  <a:tcPr/>
                </a:tc>
              </a:tr>
              <a:tr h="33271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>
                          <a:latin typeface="서울한강체 M"/>
                          <a:ea typeface="서울한강체 M"/>
                        </a:rPr>
                        <a:t>의사결정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경제성과 정치성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>
                          <a:latin typeface="서울한강체 M"/>
                          <a:ea typeface="서울한강체 M"/>
                        </a:rPr>
                        <a:t>경제성</a:t>
                      </a:r>
                    </a:p>
                  </a:txBody>
                  <a:tcPr/>
                </a:tc>
              </a:tr>
              <a:tr h="54226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>
                          <a:latin typeface="서울한강체 M"/>
                          <a:ea typeface="서울한강체 M"/>
                        </a:rPr>
                        <a:t>운영원칙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 dirty="0">
                          <a:latin typeface="서울한강체 M"/>
                          <a:ea typeface="서울한강체 M"/>
                        </a:rPr>
                        <a:t>수지균형의 원칙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 dirty="0">
                          <a:latin typeface="서울한강체 M"/>
                          <a:ea typeface="서울한강체 M"/>
                        </a:rPr>
                        <a:t>수요와 공급의 원칙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600" dirty="0">
                          <a:latin typeface="서울한강체 M"/>
                          <a:ea typeface="서울한강체 M"/>
                        </a:rPr>
                        <a:t>잉여의 원칙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755576" y="44624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66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1</a:t>
            </a:r>
            <a:r>
              <a:rPr lang="en-US" altLang="ko-KR" sz="72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 </a:t>
            </a:r>
            <a:r>
              <a:rPr lang="en-US" altLang="ko-KR" sz="36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   </a:t>
            </a:r>
            <a:r>
              <a:rPr lang="ko-KR" altLang="en-US" sz="28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왜 조달인가</a:t>
            </a:r>
            <a:r>
              <a:rPr lang="en-US" altLang="ko-KR" sz="28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?</a:t>
            </a:r>
            <a:r>
              <a:rPr lang="en-US" altLang="ko-KR" sz="36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 </a:t>
            </a:r>
          </a:p>
        </p:txBody>
      </p:sp>
      <p:sp>
        <p:nvSpPr>
          <p:cNvPr id="69" name="위쪽 화살표 설명선 68"/>
          <p:cNvSpPr/>
          <p:nvPr/>
        </p:nvSpPr>
        <p:spPr>
          <a:xfrm>
            <a:off x="4716016" y="5157192"/>
            <a:ext cx="2088232" cy="136815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공공성을 목표로 </a:t>
            </a:r>
            <a:endParaRPr lang="en-US" altLang="ko-K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이윤 극대화</a:t>
            </a:r>
            <a:endParaRPr lang="ko-KR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400">
                <a:solidFill>
                  <a:schemeClr val="bg1">
                    <a:alpha val="90000"/>
                  </a:schemeClr>
                </a:solidFill>
                <a:latin typeface="HY강B"/>
                <a:ea typeface="HY강B"/>
              </a:rPr>
              <a:t>       </a:t>
            </a:r>
          </a:p>
          <a:p>
            <a:pPr algn="just">
              <a:defRPr/>
            </a:pPr>
            <a:endParaRPr lang="en-US" altLang="ko-KR" sz="1400">
              <a:solidFill>
                <a:schemeClr val="bg1">
                  <a:alpha val="90000"/>
                </a:schemeClr>
              </a:solidFill>
              <a:latin typeface="HY헤드라인M"/>
              <a:ea typeface="HY헤드라인M"/>
            </a:endParaRPr>
          </a:p>
          <a:p>
            <a:pPr algn="just">
              <a:defRPr/>
            </a:pPr>
            <a:r>
              <a:rPr lang="ko-KR" altLang="en-US" sz="1200">
                <a:solidFill>
                  <a:schemeClr val="bg1">
                    <a:alpha val="90000"/>
                  </a:schemeClr>
                </a:solidFill>
                <a:latin typeface="HY헤드라인M"/>
                <a:ea typeface="HY헤드라인M"/>
              </a:rPr>
              <a:t>       </a:t>
            </a:r>
            <a:endParaRPr lang="en-US" altLang="ko-KR" sz="1400">
              <a:solidFill>
                <a:schemeClr val="bg1">
                  <a:alpha val="90000"/>
                </a:schemeClr>
              </a:solidFill>
              <a:latin typeface="HY강B"/>
              <a:ea typeface="HY강B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40768"/>
            <a:ext cx="6303709" cy="720080"/>
            <a:chOff x="2156723" y="1273889"/>
            <a:chExt cx="6303709" cy="720080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타원 45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solidFill>
                    <a:schemeClr val="bg1">
                      <a:lumMod val="95000"/>
                    </a:schemeClr>
                  </a:solidFill>
                  <a:latin typeface="HY헤드라인M"/>
                  <a:ea typeface="HY헤드라인M"/>
                </a:rPr>
                <a:t>조달 원칙</a:t>
              </a:r>
              <a:endParaRPr lang="en-US" altLang="ko-KR" sz="2000">
                <a:solidFill>
                  <a:schemeClr val="bg1">
                    <a:lumMod val="95000"/>
                  </a:schemeClr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2156723" y="1988840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모서리가 둥근 직사각형 10"/>
          <p:cNvSpPr/>
          <p:nvPr/>
        </p:nvSpPr>
        <p:spPr>
          <a:xfrm>
            <a:off x="5508104" y="2636912"/>
            <a:ext cx="2880320" cy="345638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en-US" altLang="ko-KR" sz="1200" dirty="0">
              <a:solidFill>
                <a:schemeClr val="tx1"/>
              </a:solidFill>
              <a:latin typeface="서울한강체 B"/>
              <a:ea typeface="서울한강체 B"/>
            </a:endParaRPr>
          </a:p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서울한강체 B"/>
                <a:ea typeface="서울한강체 B"/>
              </a:rPr>
              <a:t>국제투명성기구 </a:t>
            </a:r>
          </a:p>
          <a:p>
            <a:pPr lvl="0">
              <a:defRPr/>
            </a:pPr>
            <a:r>
              <a:rPr lang="en-US" altLang="ko-KR" sz="1200" dirty="0">
                <a:solidFill>
                  <a:schemeClr val="tx1"/>
                </a:solidFill>
                <a:latin typeface="서울한강체 B"/>
                <a:ea typeface="서울한강체 B"/>
              </a:rPr>
              <a:t>(Transparency International, 1999) </a:t>
            </a:r>
          </a:p>
          <a:p>
            <a:pPr lvl="0">
              <a:defRPr/>
            </a:pPr>
            <a:endParaRPr lang="en-US" altLang="ko-KR" sz="1200" dirty="0">
              <a:solidFill>
                <a:schemeClr val="tx1"/>
              </a:solidFill>
              <a:latin typeface="서울한강체 B"/>
              <a:ea typeface="서울한강체 B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서울한강체 B"/>
                <a:ea typeface="서울한강체 B"/>
              </a:rPr>
              <a:t>   ① </a:t>
            </a:r>
            <a:r>
              <a:rPr lang="ko-KR" altLang="en-US" sz="1600" dirty="0">
                <a:solidFill>
                  <a:schemeClr val="tx1"/>
                </a:solidFill>
                <a:latin typeface="서울한강체 B"/>
                <a:ea typeface="서울한강체 B"/>
              </a:rPr>
              <a:t>조달의 경제성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dirty="0">
                <a:solidFill>
                  <a:schemeClr val="tx1"/>
                </a:solidFill>
                <a:latin typeface="서울한강체 B"/>
                <a:ea typeface="서울한강체 B"/>
              </a:rPr>
              <a:t>   ② 계약자 결정의 공정성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dirty="0">
                <a:solidFill>
                  <a:schemeClr val="tx1"/>
                </a:solidFill>
                <a:latin typeface="서울한강체 B"/>
                <a:ea typeface="서울한강체 B"/>
              </a:rPr>
              <a:t>   ③ 조달 과정의 투명성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dirty="0">
                <a:solidFill>
                  <a:schemeClr val="tx1"/>
                </a:solidFill>
                <a:latin typeface="서울한강체 B"/>
                <a:ea typeface="서울한강체 B"/>
              </a:rPr>
              <a:t>   ④ 조달 과정의 효율성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dirty="0">
                <a:solidFill>
                  <a:schemeClr val="tx1"/>
                </a:solidFill>
                <a:latin typeface="서울한강체 B"/>
                <a:ea typeface="서울한강체 B"/>
              </a:rPr>
              <a:t>   ⑤ 조달 과정의 책임성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051720" y="2636912"/>
            <a:ext cx="2952328" cy="345638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ko-KR" altLang="en-US" dirty="0">
              <a:solidFill>
                <a:schemeClr val="tx1"/>
              </a:solidFill>
              <a:latin typeface="서울한강체 B"/>
              <a:ea typeface="서울한강체 B"/>
            </a:endParaRPr>
          </a:p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서울한강체 B"/>
                <a:ea typeface="서울한강체 B"/>
              </a:rPr>
              <a:t>조달사업에 관한 </a:t>
            </a:r>
            <a:r>
              <a:rPr lang="ko-KR" altLang="en-US" dirty="0" smtClean="0">
                <a:solidFill>
                  <a:schemeClr val="tx1"/>
                </a:solidFill>
                <a:latin typeface="서울한강체 B"/>
                <a:ea typeface="서울한강체 B"/>
              </a:rPr>
              <a:t>법률</a:t>
            </a:r>
            <a:endParaRPr lang="en-US" altLang="ko-KR" dirty="0">
              <a:solidFill>
                <a:schemeClr val="tx1"/>
              </a:solidFill>
              <a:latin typeface="서울한강체 B"/>
              <a:ea typeface="서울한강체 B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latin typeface="서울한강체 B"/>
                <a:ea typeface="서울한강체 B"/>
              </a:rPr>
              <a:t>제</a:t>
            </a:r>
            <a:r>
              <a:rPr lang="en-US" altLang="ko-KR" dirty="0">
                <a:solidFill>
                  <a:schemeClr val="tx1"/>
                </a:solidFill>
                <a:latin typeface="서울한강체 B"/>
                <a:ea typeface="서울한강체 B"/>
              </a:rPr>
              <a:t>1</a:t>
            </a:r>
            <a:r>
              <a:rPr lang="ko-KR" altLang="en-US" dirty="0">
                <a:solidFill>
                  <a:schemeClr val="tx1"/>
                </a:solidFill>
                <a:latin typeface="서울한강체 B"/>
                <a:ea typeface="서울한강체 B"/>
              </a:rPr>
              <a:t>조 목적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dirty="0">
                <a:solidFill>
                  <a:schemeClr val="tx1"/>
                </a:solidFill>
                <a:latin typeface="서울한강체 B"/>
                <a:ea typeface="서울한강체 B"/>
              </a:rPr>
              <a:t>이 법은 조달사업을 </a:t>
            </a:r>
            <a:r>
              <a:rPr lang="ko-KR" altLang="en-US" sz="1600" dirty="0">
                <a:solidFill>
                  <a:srgbClr val="C00000"/>
                </a:solidFill>
                <a:latin typeface="서울한강체 B"/>
                <a:ea typeface="서울한강체 B"/>
              </a:rPr>
              <a:t>공정</a:t>
            </a:r>
            <a:r>
              <a:rPr lang="ko-KR" altLang="en-US" sz="1600" dirty="0">
                <a:solidFill>
                  <a:schemeClr val="tx1"/>
                </a:solidFill>
                <a:latin typeface="서울한강체 B"/>
                <a:ea typeface="서울한강체 B"/>
              </a:rPr>
              <a:t>하고 </a:t>
            </a:r>
            <a:r>
              <a:rPr lang="ko-KR" altLang="en-US" sz="1600" dirty="0">
                <a:solidFill>
                  <a:srgbClr val="C00000"/>
                </a:solidFill>
                <a:latin typeface="서울한강체 B"/>
                <a:ea typeface="서울한강체 B"/>
              </a:rPr>
              <a:t>효율</a:t>
            </a:r>
            <a:r>
              <a:rPr lang="ko-KR" altLang="en-US" sz="1600" dirty="0">
                <a:solidFill>
                  <a:schemeClr val="tx1"/>
                </a:solidFill>
                <a:latin typeface="서울한강체 B"/>
                <a:ea typeface="서울한강체 B"/>
              </a:rPr>
              <a:t>적으로 수행하기 위하여 조달사업의 범위와 운영 및 관리에 필요한 사항을 규정함을 목적으로 한다</a:t>
            </a:r>
            <a:r>
              <a:rPr lang="en-US" altLang="ko-KR" sz="1600" dirty="0">
                <a:solidFill>
                  <a:schemeClr val="tx1"/>
                </a:solidFill>
                <a:latin typeface="서울한강체 B"/>
                <a:ea typeface="서울한강체 B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66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1</a:t>
            </a:r>
            <a:r>
              <a:rPr lang="en-US" altLang="ko-KR" sz="72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 </a:t>
            </a:r>
            <a:r>
              <a:rPr lang="en-US" altLang="ko-KR" sz="3600"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  <a:cs typeface="Arial"/>
              </a:rPr>
              <a:t>   </a:t>
            </a:r>
            <a:r>
              <a:rPr lang="ko-KR" altLang="en-US" sz="28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왜 조달인가</a:t>
            </a:r>
            <a:r>
              <a:rPr lang="en-US" altLang="ko-KR" sz="28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?</a:t>
            </a:r>
            <a:r>
              <a:rPr lang="en-US" altLang="ko-KR" sz="3600">
                <a:solidFill>
                  <a:schemeClr val="bg1">
                    <a:lumMod val="85000"/>
                  </a:schemeClr>
                </a:solidFill>
                <a:latin typeface="HY헤드라인M"/>
                <a:ea typeface="HY헤드라인M"/>
                <a:cs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340768"/>
            <a:ext cx="6303709" cy="720080"/>
            <a:chOff x="2156723" y="1273889"/>
            <a:chExt cx="6303709" cy="720080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타원 45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조달 원칙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2156723" y="1988840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모서리가 둥근 직사각형 13"/>
          <p:cNvSpPr/>
          <p:nvPr/>
        </p:nvSpPr>
        <p:spPr>
          <a:xfrm>
            <a:off x="2051720" y="2471340"/>
            <a:ext cx="6336704" cy="37444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영국 정부조달 원칙</a:t>
            </a:r>
            <a:endParaRPr lang="en-US" altLang="ko-KR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algn="ctr"/>
            <a:endParaRPr lang="en-US" altLang="ko-KR" sz="8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algn="ctr"/>
            <a:endParaRPr lang="en-US" altLang="ko-KR" sz="8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공무원의 공적 업무와 사적 이해 사이에 어떠한 이해상충도 없어야 함</a:t>
            </a:r>
            <a:endParaRPr lang="en-US" altLang="ko-KR" sz="14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altLang="ko-KR" sz="8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거래하는 사람 또는 조직으로부터 선물 혹은 대가를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받았다는 인상을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줄 수 있는 부적절한 편의나 불편을 제공 하지 않아야 함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</a:b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   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청렴성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(</a:t>
            </a:r>
            <a:r>
              <a:rPr lang="ko-KR" altLang="en-US" sz="1400" dirty="0" err="1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반부패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) /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계약자 결정의 공정성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</a:t>
            </a:r>
            <a:endParaRPr lang="en-US" altLang="ko-KR" sz="14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/>
            <a:endParaRPr lang="en-US" altLang="ko-KR" sz="14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공급자와의 거래는 항상 정직하고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공정하며 공명정대하게 처리하여야 함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</a:b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   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행위의 공정성</a:t>
            </a:r>
            <a:endParaRPr lang="en-US" altLang="ko-KR" sz="14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/>
            <a:endParaRPr lang="en-US" altLang="ko-KR" sz="8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윤리적 행위는 촉진되고 적절한 시스템과 절차에 의해 보호받아야 함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</a:b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   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절차의 투명성</a:t>
            </a:r>
            <a:endParaRPr lang="en-US" altLang="ko-KR" sz="14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altLang="ko-KR" sz="8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입찰자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入札者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가 제공한 정보는 비밀로 취급되어야 함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</a:br>
            <a:r>
              <a:rPr lang="en-US" altLang="ko-KR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    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입찰정보 보호</a:t>
            </a:r>
            <a:endParaRPr lang="en-US" altLang="ko-KR" sz="1400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 flipV="1">
            <a:off x="2699792" y="4064504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flipV="1">
            <a:off x="2699792" y="4712576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flipV="1">
            <a:off x="2699792" y="5255984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flipV="1">
            <a:off x="2699792" y="5809024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1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왜 조달인가</a:t>
            </a:r>
            <a:r>
              <a:rPr lang="en-US" altLang="ko-KR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?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551663"/>
            <a:ext cx="6414730" cy="4411658"/>
            <a:chOff x="2156723" y="1345897"/>
            <a:chExt cx="6414730" cy="4411658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2156723" y="1345897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411760" y="1417905"/>
              <a:ext cx="5904656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인공지능은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 편견과 차별을 학습하고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결과값 도출과정이 불확실 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∙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불투명하며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편향된 알고리즘으로 인한 정당하지 않은 결과를 도출하는 </a:t>
              </a: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등 본질적인 한계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가 있음</a:t>
              </a:r>
              <a:endPara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조달은 민간경제의 매매계약과 달리 공정성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절차적 투명성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책임성을 요하는 특성이 있고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정보공개법상 공공기관은 관련 자료를 일정부분 공개할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의무가 존재함</a:t>
              </a:r>
              <a:endPara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따라서 조달을 통해 공공부문에 인공지능이 활용될 경우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관련 절차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활용 내용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결과물 등에 대한 정보공개 청구를 할 수 있고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공공기관은 그에 대한 답을 할 의무가 있음</a:t>
              </a:r>
              <a:endPara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즉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공공부문</a:t>
              </a:r>
              <a:r>
                <a:rPr lang="en-US" altLang="ko-KR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인공지능 도입 절차</a:t>
              </a:r>
              <a:r>
                <a:rPr lang="en-US" altLang="ko-KR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활용 과정 및 결과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에 대한 </a:t>
              </a: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감시</a:t>
              </a:r>
              <a:r>
                <a:rPr lang="en-US" altLang="ko-KR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,</a:t>
              </a:r>
              <a:r>
                <a:rPr lang="ko-KR" altLang="en-US" sz="1400" dirty="0" smtClean="0">
                  <a:solidFill>
                    <a:srgbClr val="FFC000"/>
                  </a:solidFill>
                  <a:latin typeface="HY헤드라인M" pitchFamily="18" charset="-127"/>
                  <a:ea typeface="HY헤드라인M" pitchFamily="18" charset="-127"/>
                </a:rPr>
                <a:t> 문제제기</a:t>
              </a:r>
              <a:r>
                <a:rPr lang="ko-KR" altLang="en-US" sz="14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가 공식적으로 가능한 영역</a:t>
              </a:r>
              <a:endPara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2267744" y="5671506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1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왜 조달인가</a:t>
            </a:r>
            <a:r>
              <a:rPr lang="en-US" altLang="ko-KR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?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5184576" cy="454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3490143" cy="369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36912"/>
            <a:ext cx="6477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149080"/>
            <a:ext cx="652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8" name="그룹 39"/>
          <p:cNvGrpSpPr/>
          <p:nvPr/>
        </p:nvGrpSpPr>
        <p:grpSpPr>
          <a:xfrm>
            <a:off x="2084715" y="1556792"/>
            <a:ext cx="6303709" cy="720080"/>
            <a:chOff x="2156723" y="1273889"/>
            <a:chExt cx="6303709" cy="720080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문제의 제기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2156723" y="1988840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95736" y="4581128"/>
            <a:ext cx="79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chemeClr val="bg1">
                    <a:alpha val="90000"/>
                  </a:schemeClr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400" dirty="0" smtClean="0">
              <a:solidFill>
                <a:schemeClr val="bg1">
                  <a:alpha val="9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200" dirty="0" smtClean="0">
                <a:solidFill>
                  <a:schemeClr val="bg1">
                    <a:alpha val="9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1400" dirty="0">
              <a:solidFill>
                <a:schemeClr val="bg1">
                  <a:alpha val="9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6843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</a:t>
            </a:r>
            <a:r>
              <a:rPr lang="en-US" altLang="ko-K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</a:t>
            </a:r>
            <a:r>
              <a:rPr lang="ko-KR" altLang="en-US" sz="28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인공지능 소프트웨어 조달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3600" dirty="0">
              <a:solidFill>
                <a:schemeClr val="bg1">
                  <a:lumMod val="8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39"/>
          <p:cNvGrpSpPr/>
          <p:nvPr/>
        </p:nvGrpSpPr>
        <p:grpSpPr>
          <a:xfrm>
            <a:off x="2084715" y="1556792"/>
            <a:ext cx="6303709" cy="720080"/>
            <a:chOff x="2156723" y="1273889"/>
            <a:chExt cx="6303709" cy="720080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2156723" y="1273889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2195736" y="155166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1760" y="1434262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>
                      <a:lumMod val="9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문제의 제기</a:t>
              </a:r>
              <a:endPara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2156723" y="1988840"/>
              <a:ext cx="6303709" cy="512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모서리가 둥근 직사각형 13"/>
          <p:cNvSpPr/>
          <p:nvPr/>
        </p:nvSpPr>
        <p:spPr>
          <a:xfrm>
            <a:off x="395536" y="1412776"/>
            <a:ext cx="8496944" cy="511256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공기업∙</a:t>
            </a:r>
            <a:r>
              <a:rPr lang="ko-KR" altLang="en-US" sz="1400" b="1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준정부기관의</a:t>
            </a:r>
            <a:r>
              <a:rPr lang="ko-KR" altLang="en-US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경영에 관한 지침</a:t>
            </a:r>
            <a:endParaRPr lang="en-US" altLang="ko-KR" sz="14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endParaRPr lang="en-US" altLang="ko-KR" sz="1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제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16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조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(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채용 공정성 관리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)</a:t>
            </a:r>
          </a:p>
          <a:p>
            <a:endParaRPr lang="en-US" altLang="ko-KR" sz="1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공기업</a:t>
            </a:r>
            <a:r>
              <a:rPr lang="en-US" altLang="ko-KR" sz="1200" b="1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․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준정부기관은</a:t>
            </a:r>
            <a:r>
              <a:rPr lang="ko-KR" altLang="en-US" sz="1200" b="1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채용 과정에 </a:t>
            </a:r>
            <a:r>
              <a:rPr lang="ko-KR" altLang="en-US" sz="1200" b="1" dirty="0" smtClean="0">
                <a:solidFill>
                  <a:srgbClr val="C00000"/>
                </a:solidFill>
                <a:latin typeface="KoPub바탕체 Bold" pitchFamily="2" charset="-127"/>
                <a:ea typeface="KoPub바탕체 Bold" pitchFamily="2" charset="-127"/>
              </a:rPr>
              <a:t>감사부서의 장이나 직원 또는 감사부서의 장의 권한을 대리하는 입회담당자를 참여</a:t>
            </a:r>
            <a:r>
              <a:rPr lang="ko-KR" altLang="en-US" sz="1200" b="1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시켜야 한다</a:t>
            </a:r>
            <a:r>
              <a:rPr lang="en-US" altLang="ko-KR" sz="1200" b="1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.</a:t>
            </a: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제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항의 규정에 따라 감사부서가 참여하여야 하는 채용 과정에는 위탁업체 계약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문제추출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․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인쇄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․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포장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시험장 관리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채점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합격자 결정 등 </a:t>
            </a:r>
            <a:r>
              <a:rPr lang="ko-KR" altLang="en-US" sz="1200" dirty="0" smtClean="0">
                <a:solidFill>
                  <a:srgbClr val="C00000"/>
                </a:solidFill>
                <a:latin typeface="KoPub바탕체 Bold" pitchFamily="2" charset="-127"/>
                <a:ea typeface="KoPub바탕체 Bold" pitchFamily="2" charset="-127"/>
              </a:rPr>
              <a:t>채용의 전체 세부 과정이 포함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된다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.</a:t>
            </a:r>
            <a:endParaRPr lang="en-US" altLang="ko-KR" sz="1200" dirty="0" smtClean="0"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공기업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․</a:t>
            </a:r>
            <a:r>
              <a:rPr lang="ko-KR" altLang="en-US" sz="1200" dirty="0" err="1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준정부기관은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다음 각 호의 기준에 따라 서류전형과 면접전형에 외부 관련 전문가를 참여시켜 전형 과정의 공정성을 확보하여야 한다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. 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–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각 호 자격 언급</a:t>
            </a:r>
            <a:endParaRPr lang="en-US" altLang="ko-KR" sz="1200" dirty="0" smtClean="0"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공기업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․</a:t>
            </a:r>
            <a:r>
              <a:rPr lang="ko-KR" altLang="en-US" sz="1200" dirty="0" err="1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준정부기관은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다음 각 호에 해당하는 자를 서류전형 및 면접전형의 위원이 되게 할 수 없으며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면접위원에게 제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호와 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｢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공공기관의 혁신에 관한 지침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｣(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이하 “혁신지침”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)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제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22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조에 따른 기준 등 면접과 관련된 </a:t>
            </a:r>
            <a:r>
              <a:rPr lang="ko-KR" altLang="en-US" sz="1200" dirty="0" smtClean="0">
                <a:solidFill>
                  <a:srgbClr val="C00000"/>
                </a:solidFill>
                <a:latin typeface="KoPub바탕체 Bold" pitchFamily="2" charset="-127"/>
                <a:ea typeface="KoPub바탕체 Bold" pitchFamily="2" charset="-127"/>
              </a:rPr>
              <a:t>주요사항에 대한 사전교육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을 실시하여야 한다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.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–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각 호 자격 언급</a:t>
            </a:r>
            <a:endParaRPr lang="en-US" altLang="ko-KR" sz="1200" dirty="0" smtClean="0"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부정합격자 관련 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생략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) </a:t>
            </a: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부정채용 관련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생략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)</a:t>
            </a:r>
          </a:p>
          <a:p>
            <a:pPr marL="228600" indent="-228600" fontAlgn="base">
              <a:buFont typeface="+mj-ea"/>
              <a:buAutoNum type="circleNumDbPlain"/>
            </a:pP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공기업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․</a:t>
            </a:r>
            <a:r>
              <a:rPr lang="ko-KR" altLang="en-US" sz="1200" dirty="0" err="1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준정부기관은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채용과 관련된 서류를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rgbClr val="C00000"/>
                </a:solidFill>
                <a:latin typeface="KoPub바탕체 Bold" pitchFamily="2" charset="-127"/>
                <a:ea typeface="KoPub바탕체 Bold" pitchFamily="2" charset="-127"/>
              </a:rPr>
              <a:t>인사부서와 감사부서에서 동시에 관리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하도록 하되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감사 부서는 감사 권한의 범위 내에서 열람하도록 한다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.</a:t>
            </a: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공기업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․</a:t>
            </a:r>
            <a:r>
              <a:rPr lang="ko-KR" altLang="en-US" sz="1200" dirty="0" err="1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준정부기관은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기록물 보존에 관한 내부 규정을 통해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채용관련 문서를 </a:t>
            </a:r>
            <a:r>
              <a:rPr lang="ko-KR" altLang="en-US" sz="1200" dirty="0" smtClean="0">
                <a:solidFill>
                  <a:srgbClr val="C00000"/>
                </a:solidFill>
                <a:latin typeface="KoPub바탕체 Bold" pitchFamily="2" charset="-127"/>
                <a:ea typeface="KoPub바탕체 Bold" pitchFamily="2" charset="-127"/>
              </a:rPr>
              <a:t>영구적으로 보존하도록 보존 기간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을 정하여야 한다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.</a:t>
            </a:r>
            <a:endParaRPr lang="en-US" altLang="ko-KR" sz="1200" dirty="0" smtClean="0"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공기업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‧</a:t>
            </a:r>
            <a:r>
              <a:rPr lang="ko-KR" altLang="en-US" sz="1200" dirty="0" err="1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준정부기관은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 채용계획 수립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공고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서류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‧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면접전형과 필기시험 실시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합격자 결정 등 직원채용의 절차와 방법 등에 관한 별도의 규정을 마련하되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dirty="0" smtClean="0">
                <a:solidFill>
                  <a:srgbClr val="C00000"/>
                </a:solidFill>
                <a:latin typeface="KoPub바탕체 Bold" pitchFamily="2" charset="-127"/>
                <a:ea typeface="KoPub바탕체 Bold" pitchFamily="2" charset="-127"/>
              </a:rPr>
              <a:t>개별 </a:t>
            </a:r>
            <a:r>
              <a:rPr lang="ko-KR" altLang="en-US" sz="1200" dirty="0" err="1" smtClean="0">
                <a:solidFill>
                  <a:srgbClr val="C00000"/>
                </a:solidFill>
                <a:latin typeface="KoPub바탕체 Bold" pitchFamily="2" charset="-127"/>
                <a:ea typeface="KoPub바탕체 Bold" pitchFamily="2" charset="-127"/>
              </a:rPr>
              <a:t>채용별로</a:t>
            </a:r>
            <a:r>
              <a:rPr lang="ko-KR" altLang="en-US" sz="1200" dirty="0" smtClean="0">
                <a:solidFill>
                  <a:srgbClr val="C00000"/>
                </a:solidFill>
                <a:latin typeface="KoPub바탕체 Bold" pitchFamily="2" charset="-127"/>
                <a:ea typeface="KoPub바탕체 Bold" pitchFamily="2" charset="-127"/>
              </a:rPr>
              <a:t> 그 절차와 방법을 기관장 등이 달리 정하도록 할 수 없다</a:t>
            </a:r>
            <a:r>
              <a:rPr lang="en-US" altLang="ko-KR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.</a:t>
            </a:r>
            <a:endParaRPr lang="en-US" altLang="ko-KR" sz="1200" dirty="0" smtClean="0"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pPr marL="228600" indent="-228600" fontAlgn="base">
              <a:buFont typeface="+mj-ea"/>
              <a:buAutoNum type="circleNumDbPlain"/>
            </a:pPr>
            <a:r>
              <a:rPr lang="ko-KR" altLang="en-US" sz="1200" dirty="0" smtClean="0"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이하 생략</a:t>
            </a:r>
            <a:endParaRPr lang="en-US" altLang="ko-KR" sz="1200" dirty="0" smtClean="0"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pPr marL="228600" indent="-228600" fontAlgn="base"/>
            <a:endParaRPr lang="en-US" altLang="ko-KR" sz="1200" dirty="0" smtClean="0">
              <a:solidFill>
                <a:schemeClr val="tx1"/>
              </a:solidFill>
              <a:latin typeface="KoPub바탕체 Bold" pitchFamily="2" charset="-127"/>
              <a:ea typeface="KoPub바탕체 Bold" pitchFamily="2" charset="-127"/>
            </a:endParaRPr>
          </a:p>
          <a:p>
            <a:pPr marL="228600" indent="-228600" fontAlgn="base"/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즉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공공기관은 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‘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채용 공정성 관리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’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를 위한 별도의 지침을 두고 있을 만큼 채용 절차와 과정상 공정성을 중시하고 있고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, 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KoPub바탕체 Bold" pitchFamily="2" charset="-127"/>
                <a:ea typeface="KoPub바탕체 Bold" pitchFamily="2" charset="-127"/>
              </a:rPr>
              <a:t>이를 별도로 관리하고 있음</a:t>
            </a:r>
            <a:endParaRPr lang="en-US" altLang="ko-KR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oPub바탕체 Bold" pitchFamily="2" charset="-127"/>
              <a:ea typeface="KoPub바탕체 Bold" pitchFamily="2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267744" y="2420888"/>
            <a:ext cx="4680520" cy="252028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AI</a:t>
            </a:r>
            <a:r>
              <a:rPr lang="ko-KR" altLang="en-US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면접 프로그램</a:t>
            </a:r>
            <a:r>
              <a:rPr lang="en-US" altLang="ko-KR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내지 알고리즘</a:t>
            </a:r>
            <a:r>
              <a:rPr lang="en-US" altLang="ko-KR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은 </a:t>
            </a:r>
            <a:endParaRPr lang="en-US" altLang="ko-KR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채용의 공정성 확보를 위하여</a:t>
            </a:r>
            <a:endParaRPr lang="en-US" altLang="ko-KR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어디까지 검증된 뒤 사용되고 있으며</a:t>
            </a:r>
            <a:r>
              <a:rPr lang="en-US" altLang="ko-KR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어떻게 관리하고 있는가</a:t>
            </a:r>
            <a:r>
              <a:rPr lang="en-US" altLang="ko-KR" dirty="0" smtClean="0">
                <a:solidFill>
                  <a:schemeClr val="tx1"/>
                </a:solidFill>
                <a:latin typeface="서울한강체 B" pitchFamily="18" charset="-127"/>
                <a:ea typeface="서울한강체 B" pitchFamily="18" charset="-127"/>
              </a:rPr>
              <a:t>?</a:t>
            </a:r>
            <a:endParaRPr lang="en-US" altLang="ko-KR" dirty="0" smtClean="0">
              <a:solidFill>
                <a:schemeClr val="tx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2118</ep:Words>
  <ep:PresentationFormat>화면 슬라이드 쇼(4:3)</ep:PresentationFormat>
  <ep:Paragraphs>262</ep:Paragraphs>
  <ep:Slides>36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ep:HeadingPairs>
  <ep:TitlesOfParts>
    <vt:vector size="3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2014-06-02T05:06:58.000</dcterms:created>
  <dc:creator>winpc_2</dc:creator>
  <cp:lastModifiedBy>user</cp:lastModifiedBy>
  <dcterms:modified xsi:type="dcterms:W3CDTF">2020-11-06T05:44:39.424</dcterms:modified>
  <cp:revision>292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