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9"/>
  </p:notesMasterIdLst>
  <p:sldIdLst>
    <p:sldId id="260" r:id="rId2"/>
    <p:sldId id="256" r:id="rId3"/>
    <p:sldId id="257" r:id="rId4"/>
    <p:sldId id="261" r:id="rId5"/>
    <p:sldId id="258" r:id="rId6"/>
    <p:sldId id="259" r:id="rId7"/>
    <p:sldId id="262" r:id="rId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2F8FC-386F-4FD3-8891-D0B9948ED3AF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18C6A-DDA7-44C1-97A3-CC22263720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4380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EB75E-676B-44B0-BCEC-129B9FD8BCB4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73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211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028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3220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797427"/>
            <a:ext cx="6400800" cy="1450975"/>
          </a:xfrm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r>
              <a:rPr lang="en-US" altLang="ko-KR"/>
              <a:t>Click to edit Master subtitle style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2403477"/>
            <a:ext cx="88900" cy="1293813"/>
            <a:chOff x="685800" y="1537097"/>
            <a:chExt cx="88900" cy="1294212"/>
          </a:xfrm>
        </p:grpSpPr>
        <p:sp>
          <p:nvSpPr>
            <p:cNvPr id="6" name="Rectangle 5"/>
            <p:cNvSpPr/>
            <p:nvPr userDrawn="1"/>
          </p:nvSpPr>
          <p:spPr>
            <a:xfrm flipH="1">
              <a:off x="685800" y="1537097"/>
              <a:ext cx="88900" cy="325538"/>
            </a:xfrm>
            <a:prstGeom prst="rect">
              <a:avLst/>
            </a:prstGeom>
            <a:solidFill>
              <a:srgbClr val="00376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342900">
                <a:spcBef>
                  <a:spcPct val="0"/>
                </a:spcBef>
              </a:pPr>
              <a:endParaRPr lang="ko-KR" altLang="en-US" sz="135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 flipH="1">
              <a:off x="685800" y="1859459"/>
              <a:ext cx="88900" cy="327126"/>
            </a:xfrm>
            <a:prstGeom prst="rect">
              <a:avLst/>
            </a:prstGeom>
            <a:solidFill>
              <a:srgbClr val="E372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342900">
                <a:spcBef>
                  <a:spcPct val="0"/>
                </a:spcBef>
              </a:pPr>
              <a:endParaRPr lang="ko-KR" altLang="en-US" sz="135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 flipH="1">
              <a:off x="685800" y="2181821"/>
              <a:ext cx="88900" cy="327126"/>
            </a:xfrm>
            <a:prstGeom prst="rect">
              <a:avLst/>
            </a:prstGeom>
            <a:solidFill>
              <a:srgbClr val="98C6E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342900">
                <a:spcBef>
                  <a:spcPct val="0"/>
                </a:spcBef>
              </a:pPr>
              <a:endParaRPr lang="ko-KR" altLang="en-US" sz="135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685800" y="2505771"/>
              <a:ext cx="88900" cy="325538"/>
            </a:xfrm>
            <a:prstGeom prst="rect">
              <a:avLst/>
            </a:prstGeom>
            <a:solidFill>
              <a:srgbClr val="A0B4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defTabSz="342900">
                <a:spcBef>
                  <a:spcPct val="0"/>
                </a:spcBef>
              </a:pPr>
              <a:endParaRPr lang="ko-KR" altLang="en-US" sz="135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3" name="Rectangle 31"/>
          <p:cNvSpPr>
            <a:spLocks noChangeArrowheads="1"/>
          </p:cNvSpPr>
          <p:nvPr userDrawn="1"/>
        </p:nvSpPr>
        <p:spPr bwMode="auto">
          <a:xfrm>
            <a:off x="1905000" y="1628800"/>
            <a:ext cx="7239000" cy="2664296"/>
          </a:xfrm>
          <a:prstGeom prst="rect">
            <a:avLst/>
          </a:prstGeom>
          <a:solidFill>
            <a:srgbClr val="003768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defTabSz="342900">
              <a:spcBef>
                <a:spcPct val="0"/>
              </a:spcBef>
            </a:pPr>
            <a:endParaRPr lang="ko-KR" altLang="en-US" sz="1350">
              <a:solidFill>
                <a:schemeClr val="tx1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6449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9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23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90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5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57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207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40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874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3A212-6B37-4C98-9357-75449E145613}" type="datetimeFigureOut">
              <a:rPr lang="ko-KR" altLang="en-US" smtClean="0"/>
              <a:t>2014-01-16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486BC-F75B-44E2-9DDF-323A59FCDF8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10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400551"/>
            <a:ext cx="4800600" cy="108823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ko-KR" altLang="en-US" sz="1350" dirty="0">
                <a:ea typeface="굴림" pitchFamily="50" charset="-127"/>
              </a:rPr>
              <a:t> </a:t>
            </a:r>
            <a:r>
              <a:rPr lang="en-US" altLang="ko-KR" sz="1350" dirty="0">
                <a:ea typeface="굴림" pitchFamily="50" charset="-127"/>
              </a:rPr>
              <a:t/>
            </a:r>
            <a:br>
              <a:rPr lang="en-US" altLang="ko-KR" sz="1350" dirty="0">
                <a:ea typeface="굴림" pitchFamily="50" charset="-127"/>
              </a:rPr>
            </a:br>
            <a:r>
              <a:rPr lang="en-US" altLang="ko-KR" sz="1800" dirty="0">
                <a:latin typeface="HY헤드라인M" pitchFamily="18" charset="-127"/>
                <a:ea typeface="HY헤드라인M" pitchFamily="18" charset="-127"/>
              </a:rPr>
              <a:t>KISA </a:t>
            </a:r>
            <a:r>
              <a:rPr lang="ko-KR" altLang="en-US" sz="1800" dirty="0">
                <a:latin typeface="HY헤드라인M" pitchFamily="18" charset="-127"/>
                <a:ea typeface="HY헤드라인M" pitchFamily="18" charset="-127"/>
              </a:rPr>
              <a:t>정책기획팀</a:t>
            </a:r>
            <a:endParaRPr lang="ko-KR" altLang="en-US" sz="1800" dirty="0"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ko-KR" altLang="en-US" sz="1800" dirty="0"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ko-KR" sz="1800" dirty="0">
                <a:latin typeface="HY헤드라인M" pitchFamily="18" charset="-127"/>
                <a:ea typeface="HY헤드라인M" pitchFamily="18" charset="-127"/>
              </a:rPr>
              <a:t>2014. 1. 16. </a:t>
            </a:r>
            <a:r>
              <a:rPr lang="ko-KR" altLang="en-US" sz="180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1200" dirty="0"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2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125362" y="2068513"/>
            <a:ext cx="7018638" cy="20256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3600" spc="2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브라질 회의 대응 및 참여 </a:t>
            </a:r>
            <a:r>
              <a:rPr lang="ko-KR" altLang="en-US" sz="3600" spc="2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방안</a:t>
            </a:r>
            <a:endParaRPr lang="en-US" altLang="ko-KR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9574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628649" y="1099753"/>
            <a:ext cx="7886700" cy="494472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회의 목적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①인터넷 </a:t>
            </a:r>
            <a:r>
              <a:rPr lang="ko-KR" altLang="en-US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거버넌스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원칙 수립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②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향후 인터넷 </a:t>
            </a:r>
            <a:r>
              <a:rPr lang="ko-KR" altLang="en-US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거버넌스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생태계 발전을 위한 </a:t>
            </a:r>
            <a:r>
              <a:rPr lang="ko-KR" altLang="en-US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로드맵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제공</a:t>
            </a:r>
            <a:endParaRPr lang="en-US" altLang="ko-KR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10000"/>
              </a:lnSpc>
            </a:pP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회의 의장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en-US" altLang="ko-KR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Virgilio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Fernandes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Almeida 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브라질 인터넷 운영위원회 조정관 및 브라질 </a:t>
            </a:r>
            <a:r>
              <a:rPr lang="ko-KR" altLang="en-US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과학기술혁신부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정보통신기술 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차관보</a:t>
            </a:r>
            <a:endParaRPr lang="en-US" altLang="ko-KR" sz="17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355600" indent="-355600">
              <a:lnSpc>
                <a:spcPct val="110000"/>
              </a:lnSpc>
              <a:buNone/>
            </a:pPr>
            <a:r>
              <a:rPr lang="en-US" altLang="ko-KR" sz="1300" dirty="0" smtClean="0"/>
              <a:t>       ※ 1net에서 </a:t>
            </a:r>
            <a:r>
              <a:rPr lang="en-US" altLang="ko-KR" sz="1300" dirty="0" err="1" smtClean="0"/>
              <a:t>Fadi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Chehade</a:t>
            </a:r>
            <a:r>
              <a:rPr lang="en-US" altLang="ko-KR" sz="1300" dirty="0" smtClean="0"/>
              <a:t>(ICANN CEO)가 </a:t>
            </a:r>
            <a:r>
              <a:rPr lang="en-US" altLang="ko-KR" sz="1300" dirty="0" err="1" smtClean="0"/>
              <a:t>공동의장으로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추가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결정되었다는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내용이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유통된</a:t>
            </a:r>
            <a:r>
              <a:rPr lang="en-US" altLang="ko-KR" sz="1300" dirty="0" smtClean="0"/>
              <a:t> 적 </a:t>
            </a:r>
            <a:r>
              <a:rPr lang="en-US" altLang="ko-KR" sz="1300" dirty="0" err="1" smtClean="0"/>
              <a:t>있으나</a:t>
            </a:r>
            <a:r>
              <a:rPr lang="en-US" altLang="ko-KR" sz="1300" dirty="0" smtClean="0"/>
              <a:t>, 동 </a:t>
            </a:r>
            <a:r>
              <a:rPr lang="en-US" altLang="ko-KR" sz="1300" dirty="0" err="1" smtClean="0"/>
              <a:t>보도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자료에서는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언급되지</a:t>
            </a:r>
            <a:r>
              <a:rPr lang="en-US" altLang="ko-KR" sz="1300" dirty="0" smtClean="0"/>
              <a:t> </a:t>
            </a:r>
            <a:r>
              <a:rPr lang="en-US" altLang="ko-KR" sz="1300" dirty="0" err="1" smtClean="0"/>
              <a:t>않음</a:t>
            </a:r>
            <a:r>
              <a:rPr lang="en-US" altLang="ko-KR" sz="1300" dirty="0" smtClean="0"/>
              <a:t> </a:t>
            </a:r>
          </a:p>
          <a:p>
            <a:pPr fontAlgn="base">
              <a:lnSpc>
                <a:spcPct val="110000"/>
              </a:lnSpc>
            </a:pPr>
            <a:r>
              <a:rPr lang="en-US" altLang="ko-KR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위원회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준비위원회는 ①고위급 </a:t>
            </a:r>
            <a:r>
              <a:rPr lang="ko-KR" altLang="en-US" sz="17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멀티스테이크홀더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위원회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②회의기획위원회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③행사지원위원회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④정부자문위원회 총 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개로 구성될 예정</a:t>
            </a:r>
          </a:p>
          <a:p>
            <a:pPr lvl="1">
              <a:lnSpc>
                <a:spcPct val="110000"/>
              </a:lnSpc>
            </a:pPr>
            <a:r>
              <a:rPr lang="ko-KR" altLang="en-US" sz="1600" dirty="0"/>
              <a:t>고위급 </a:t>
            </a:r>
            <a:r>
              <a:rPr lang="ko-KR" altLang="en-US" sz="1600" dirty="0" err="1"/>
              <a:t>멀티스테이크홀더</a:t>
            </a:r>
            <a:r>
              <a:rPr lang="ko-KR" altLang="en-US" sz="1600" dirty="0"/>
              <a:t> 위원회 </a:t>
            </a:r>
            <a:r>
              <a:rPr lang="en-US" altLang="ko-KR" sz="1600" dirty="0"/>
              <a:t>: 12</a:t>
            </a:r>
            <a:r>
              <a:rPr lang="ko-KR" altLang="en-US" sz="1600" dirty="0"/>
              <a:t>개국 고위급 정부관계자</a:t>
            </a:r>
            <a:r>
              <a:rPr lang="en-US" altLang="ko-KR" sz="1600" dirty="0"/>
              <a:t>, </a:t>
            </a:r>
            <a:r>
              <a:rPr lang="ko-KR" altLang="en-US" sz="1600" dirty="0"/>
              <a:t>고위급 </a:t>
            </a:r>
            <a:r>
              <a:rPr lang="ko-KR" altLang="en-US" sz="1600" dirty="0" err="1"/>
              <a:t>비정부</a:t>
            </a:r>
            <a:r>
              <a:rPr lang="ko-KR" altLang="en-US" sz="1600" dirty="0"/>
              <a:t> 대표자 </a:t>
            </a:r>
            <a:r>
              <a:rPr lang="en-US" altLang="ko-KR" sz="1600" dirty="0"/>
              <a:t>12</a:t>
            </a:r>
            <a:r>
              <a:rPr lang="ko-KR" altLang="en-US" sz="1600" dirty="0"/>
              <a:t>명</a:t>
            </a:r>
            <a:r>
              <a:rPr lang="en-US" altLang="ko-KR" sz="1600" dirty="0"/>
              <a:t>(</a:t>
            </a:r>
            <a:r>
              <a:rPr lang="ko-KR" altLang="en-US" sz="1600" dirty="0"/>
              <a:t>시민사회</a:t>
            </a:r>
            <a:r>
              <a:rPr lang="en-US" altLang="ko-KR" sz="1600" dirty="0"/>
              <a:t>, </a:t>
            </a:r>
            <a:r>
              <a:rPr lang="ko-KR" altLang="en-US" sz="1600" dirty="0"/>
              <a:t>민간기업</a:t>
            </a:r>
            <a:r>
              <a:rPr lang="en-US" altLang="ko-KR" sz="1600" dirty="0"/>
              <a:t>, </a:t>
            </a:r>
            <a:r>
              <a:rPr lang="ko-KR" altLang="en-US" sz="1600" dirty="0"/>
              <a:t>학계 및 기술커뮤니티 부문 각 </a:t>
            </a:r>
            <a:r>
              <a:rPr lang="en-US" altLang="ko-KR" sz="1600" dirty="0"/>
              <a:t>3</a:t>
            </a:r>
            <a:r>
              <a:rPr lang="ko-KR" altLang="en-US" sz="1600" dirty="0"/>
              <a:t>명</a:t>
            </a:r>
            <a:r>
              <a:rPr lang="en-US" altLang="ko-KR" sz="1600" dirty="0"/>
              <a:t>), UN </a:t>
            </a:r>
            <a:r>
              <a:rPr lang="ko-KR" altLang="en-US" sz="1600" dirty="0"/>
              <a:t>관계자 </a:t>
            </a:r>
            <a:r>
              <a:rPr lang="en-US" altLang="ko-KR" sz="1600" dirty="0"/>
              <a:t>2</a:t>
            </a:r>
            <a:r>
              <a:rPr lang="ko-KR" altLang="en-US" sz="1600" dirty="0"/>
              <a:t>명</a:t>
            </a:r>
            <a:endParaRPr lang="en-US" altLang="ko-KR" sz="1600" dirty="0"/>
          </a:p>
          <a:p>
            <a:pPr lvl="1">
              <a:lnSpc>
                <a:spcPct val="110000"/>
              </a:lnSpc>
            </a:pPr>
            <a:r>
              <a:rPr lang="ko-KR" altLang="en-US" sz="1600" dirty="0"/>
              <a:t>회의기획위원회 </a:t>
            </a:r>
            <a:r>
              <a:rPr lang="en-US" altLang="ko-KR" sz="1600" dirty="0"/>
              <a:t>: </a:t>
            </a:r>
            <a:r>
              <a:rPr lang="en-US" altLang="ko-KR" sz="1600" dirty="0"/>
              <a:t>CGI.br 8</a:t>
            </a:r>
            <a:r>
              <a:rPr lang="ko-KR" altLang="en-US" sz="1600" dirty="0"/>
              <a:t>명</a:t>
            </a:r>
            <a:r>
              <a:rPr lang="en-US" altLang="ko-KR" sz="1600" dirty="0"/>
              <a:t>, </a:t>
            </a:r>
            <a:r>
              <a:rPr lang="ko-KR" altLang="en-US" sz="1600" dirty="0" err="1"/>
              <a:t>비정부</a:t>
            </a:r>
            <a:r>
              <a:rPr lang="ko-KR" altLang="en-US" sz="1600" dirty="0"/>
              <a:t> 이해관계자 </a:t>
            </a:r>
            <a:r>
              <a:rPr lang="en-US" altLang="ko-KR" sz="1600" dirty="0"/>
              <a:t>8</a:t>
            </a:r>
            <a:r>
              <a:rPr lang="ko-KR" altLang="en-US" sz="1600" dirty="0"/>
              <a:t>명 및 </a:t>
            </a:r>
            <a:r>
              <a:rPr lang="en-US" altLang="ko-KR" sz="1600" dirty="0"/>
              <a:t>UN</a:t>
            </a:r>
            <a:r>
              <a:rPr lang="ko-KR" altLang="en-US" sz="1600" dirty="0"/>
              <a:t>측 </a:t>
            </a:r>
            <a:r>
              <a:rPr lang="en-US" altLang="ko-KR" sz="1600" dirty="0"/>
              <a:t>1</a:t>
            </a:r>
            <a:r>
              <a:rPr lang="ko-KR" altLang="en-US" sz="1600" dirty="0"/>
              <a:t>명</a:t>
            </a:r>
            <a:endParaRPr lang="en-US" altLang="ko-KR" sz="1600" dirty="0"/>
          </a:p>
          <a:p>
            <a:pPr lvl="1">
              <a:lnSpc>
                <a:spcPct val="110000"/>
              </a:lnSpc>
            </a:pPr>
            <a:r>
              <a:rPr lang="ko-KR" altLang="en-US" sz="1600" dirty="0"/>
              <a:t>행사지원위원회 </a:t>
            </a:r>
            <a:r>
              <a:rPr lang="en-US" altLang="ko-KR" sz="1600" dirty="0"/>
              <a:t>: </a:t>
            </a:r>
            <a:r>
              <a:rPr lang="ko-KR" altLang="en-US" sz="1600" dirty="0"/>
              <a:t>브라질 </a:t>
            </a:r>
            <a:r>
              <a:rPr lang="ko-KR" altLang="en-US" sz="1600" dirty="0"/>
              <a:t>법무부 관계자 </a:t>
            </a:r>
            <a:r>
              <a:rPr lang="en-US" altLang="ko-KR" sz="1600" dirty="0"/>
              <a:t>1</a:t>
            </a:r>
            <a:r>
              <a:rPr lang="ko-KR" altLang="en-US" sz="1600" dirty="0"/>
              <a:t>명</a:t>
            </a:r>
            <a:r>
              <a:rPr lang="en-US" altLang="ko-KR" sz="1600" dirty="0"/>
              <a:t>, </a:t>
            </a:r>
            <a:r>
              <a:rPr lang="ko-KR" altLang="en-US" sz="1600" dirty="0"/>
              <a:t>외교부 관계자 </a:t>
            </a:r>
            <a:r>
              <a:rPr lang="en-US" altLang="ko-KR" sz="1600" dirty="0"/>
              <a:t>1</a:t>
            </a:r>
            <a:r>
              <a:rPr lang="ko-KR" altLang="en-US" sz="1600" dirty="0"/>
              <a:t>명 및 </a:t>
            </a:r>
            <a:r>
              <a:rPr lang="en-US" altLang="ko-KR" sz="1600" dirty="0"/>
              <a:t>1net </a:t>
            </a:r>
            <a:r>
              <a:rPr lang="ko-KR" altLang="en-US" sz="1600" dirty="0"/>
              <a:t>운영위원회</a:t>
            </a:r>
            <a:r>
              <a:rPr lang="en-US" altLang="ko-KR" sz="1600" dirty="0"/>
              <a:t>(steering committee) </a:t>
            </a:r>
            <a:r>
              <a:rPr lang="ko-KR" altLang="en-US" sz="1600" dirty="0"/>
              <a:t>관계자 </a:t>
            </a:r>
            <a:r>
              <a:rPr lang="en-US" altLang="ko-KR" sz="1600" dirty="0"/>
              <a:t>1</a:t>
            </a:r>
            <a:r>
              <a:rPr lang="ko-KR" altLang="en-US" sz="1600" dirty="0"/>
              <a:t>명</a:t>
            </a:r>
            <a:endParaRPr lang="en-US" altLang="ko-KR" sz="1600" dirty="0"/>
          </a:p>
          <a:p>
            <a:pPr lvl="1">
              <a:lnSpc>
                <a:spcPct val="110000"/>
              </a:lnSpc>
            </a:pPr>
            <a:r>
              <a:rPr lang="ko-KR" altLang="en-US" sz="1600" dirty="0"/>
              <a:t>정부자문위원회 </a:t>
            </a:r>
            <a:r>
              <a:rPr lang="en-US" altLang="ko-KR" sz="1600" dirty="0"/>
              <a:t>: </a:t>
            </a:r>
            <a:r>
              <a:rPr lang="ko-KR" altLang="en-US" sz="1600" dirty="0"/>
              <a:t>고위급 </a:t>
            </a:r>
            <a:r>
              <a:rPr lang="ko-KR" altLang="en-US" sz="1600" dirty="0" err="1"/>
              <a:t>멀티스테이크홀더</a:t>
            </a:r>
            <a:r>
              <a:rPr lang="ko-KR" altLang="en-US" sz="1600" dirty="0"/>
              <a:t> </a:t>
            </a:r>
            <a:r>
              <a:rPr lang="ko-KR" altLang="en-US" sz="1600" dirty="0"/>
              <a:t>위원회에서 정부자문위원회 구성 및 운영방안을 확립 중</a:t>
            </a:r>
            <a:endParaRPr lang="en-US" altLang="ko-KR" sz="1600" dirty="0"/>
          </a:p>
          <a:p>
            <a:pPr>
              <a:lnSpc>
                <a:spcPct val="110000"/>
              </a:lnSpc>
            </a:pP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사무국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위원회 활동과 의사결정 운영 지원을 위한 사무국 오는 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27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 개시 예정</a:t>
            </a:r>
            <a:endParaRPr lang="en-US" altLang="ko-KR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>
              <a:lnSpc>
                <a:spcPct val="110000"/>
              </a:lnSpc>
            </a:pPr>
            <a:r>
              <a:rPr lang="ko-KR" altLang="en-US" sz="1600" dirty="0"/>
              <a:t>사무국장은 </a:t>
            </a:r>
            <a:r>
              <a:rPr lang="ko-KR" altLang="en-US" sz="1600" dirty="0"/>
              <a:t>現 주한브라질대사관 </a:t>
            </a:r>
            <a:r>
              <a:rPr lang="en-US" altLang="ko-KR" sz="1600" dirty="0"/>
              <a:t>Head of Science and Technology Sector</a:t>
            </a:r>
            <a:r>
              <a:rPr lang="ko-KR" altLang="en-US" sz="1600" dirty="0"/>
              <a:t>인 </a:t>
            </a:r>
            <a:r>
              <a:rPr lang="en-US" altLang="ko-KR" sz="1600" dirty="0"/>
              <a:t>Daniel Fink</a:t>
            </a:r>
          </a:p>
          <a:p>
            <a:pPr>
              <a:lnSpc>
                <a:spcPct val="110000"/>
              </a:lnSpc>
            </a:pP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웹사이트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brmeeting.br -&gt; 1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27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일에 공식적으로 활성화될 예정</a:t>
            </a:r>
          </a:p>
          <a:p>
            <a:pPr lvl="1"/>
            <a:endParaRPr lang="ko-KR" altLang="en-US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endParaRPr lang="ko-KR" altLang="en-US" sz="1200" dirty="0"/>
          </a:p>
        </p:txBody>
      </p:sp>
      <p:sp>
        <p:nvSpPr>
          <p:cNvPr id="6" name="Rectangle 4" descr="밝은 하향 대각선"/>
          <p:cNvSpPr>
            <a:spLocks noChangeArrowheads="1"/>
          </p:cNvSpPr>
          <p:nvPr/>
        </p:nvSpPr>
        <p:spPr bwMode="auto">
          <a:xfrm>
            <a:off x="309616" y="176411"/>
            <a:ext cx="8524767" cy="576064"/>
          </a:xfrm>
          <a:prstGeom prst="rect">
            <a:avLst/>
          </a:prstGeom>
          <a:pattFill prst="ltDnDiag">
            <a:fgClr>
              <a:srgbClr val="DDDDDD"/>
            </a:fgClr>
            <a:bgClr>
              <a:srgbClr val="FFFFFF"/>
            </a:bgClr>
          </a:pattFill>
          <a:ln w="158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I. </a:t>
            </a:r>
            <a:r>
              <a:rPr lang="ko-KR" altLang="en-US" sz="25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브라질 </a:t>
            </a:r>
            <a:r>
              <a:rPr lang="ko-KR" altLang="en-US" sz="25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회의 최신 동향</a:t>
            </a:r>
            <a:r>
              <a:rPr lang="en-US" altLang="ko-KR" sz="25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(CGI </a:t>
            </a:r>
            <a:r>
              <a:rPr lang="ko-KR" altLang="en-US" sz="25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보도자료</a:t>
            </a:r>
            <a:r>
              <a:rPr lang="en-US" altLang="ko-KR" sz="25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, 1.10)</a:t>
            </a:r>
            <a:endParaRPr lang="ko-KR" altLang="en-US" sz="2500" dirty="0">
              <a:solidFill>
                <a:prstClr val="black"/>
              </a:solidFill>
              <a:latin typeface="HY헤드라인M" pitchFamily="18" charset="-127"/>
              <a:ea typeface="HY헤드라인M" pitchFamily="18" charset="-127"/>
              <a:cs typeface="Arial Unicode MS" pitchFamily="50" charset="-127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7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89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8650" y="1066801"/>
            <a:ext cx="7886700" cy="4591050"/>
          </a:xfrm>
        </p:spPr>
        <p:txBody>
          <a:bodyPr/>
          <a:lstStyle/>
          <a:p>
            <a:pPr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인터넷 </a:t>
            </a:r>
            <a:r>
              <a:rPr lang="ko-KR" altLang="en-US" sz="1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거버넌스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활동이 활발한 시민사회단체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학계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정부출연연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관련 전문가들로 구성한 회의 준비작업반 구성∙운영 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예정</a:t>
            </a:r>
            <a:endParaRPr lang="en-US" altLang="ko-KR" sz="16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fontAlgn="base">
              <a:buNone/>
            </a:pP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향후 계획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준비 작업반 구성 및 상시 회의 개최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1. 17(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금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~</a:t>
            </a:r>
            <a:endParaRPr lang="ko-KR" altLang="en-US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 fontAlgn="base"/>
            <a:r>
              <a:rPr lang="ko-KR" altLang="en-US" sz="1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아젠다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대응방안 외부 의견 수렴을 위한 세미나 개최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3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</a:t>
            </a:r>
          </a:p>
          <a:p>
            <a:pPr lvl="1"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브라질 회의 출장자 선정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3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 중</a:t>
            </a:r>
          </a:p>
          <a:p>
            <a:pPr lvl="1"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브라질 회의 참석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4. 23(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목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)~24(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금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브라질 회의 결과 공유 및 향후 대응방안 마련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4. 30(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수</a:t>
            </a:r>
            <a:r>
              <a:rPr lang="en-US" altLang="ko-KR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457200" lvl="1" indent="0" fontAlgn="base">
              <a:buNone/>
            </a:pP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/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우리나라의 고위급 위원회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(High-level </a:t>
            </a:r>
            <a:r>
              <a:rPr lang="en-US" altLang="ko-KR" sz="1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Multistakeholder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Committee)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및 정부자문위원회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(Council of Governmental Advisors)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참석여부 검토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/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Rectangle 4" descr="밝은 하향 대각선"/>
          <p:cNvSpPr>
            <a:spLocks noChangeArrowheads="1"/>
          </p:cNvSpPr>
          <p:nvPr/>
        </p:nvSpPr>
        <p:spPr bwMode="auto">
          <a:xfrm>
            <a:off x="309616" y="176411"/>
            <a:ext cx="8524767" cy="576064"/>
          </a:xfrm>
          <a:prstGeom prst="rect">
            <a:avLst/>
          </a:prstGeom>
          <a:pattFill prst="ltDnDiag">
            <a:fgClr>
              <a:srgbClr val="DDDDDD"/>
            </a:fgClr>
            <a:bgClr>
              <a:srgbClr val="FFFFFF"/>
            </a:bgClr>
          </a:pattFill>
          <a:ln w="158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II. </a:t>
            </a:r>
            <a:r>
              <a:rPr lang="ko-KR" altLang="en-US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한국 대응 계획</a:t>
            </a: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(1)</a:t>
            </a:r>
            <a:endParaRPr lang="ko-KR" altLang="en-US" sz="2500" dirty="0">
              <a:solidFill>
                <a:prstClr val="black"/>
              </a:solidFill>
              <a:latin typeface="HY헤드라인M" pitchFamily="18" charset="-127"/>
              <a:ea typeface="HY헤드라인M" pitchFamily="18" charset="-127"/>
              <a:cs typeface="Arial Unicode MS" pitchFamily="50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7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5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그룹 39"/>
          <p:cNvGrpSpPr/>
          <p:nvPr/>
        </p:nvGrpSpPr>
        <p:grpSpPr>
          <a:xfrm>
            <a:off x="2016036" y="627349"/>
            <a:ext cx="2722071" cy="484919"/>
            <a:chOff x="557184" y="1949202"/>
            <a:chExt cx="3750080" cy="790575"/>
          </a:xfrm>
        </p:grpSpPr>
        <p:pic>
          <p:nvPicPr>
            <p:cNvPr id="53" name="그림 15" descr="ja036-2.png"/>
            <p:cNvPicPr>
              <a:picLocks noChangeAspect="1"/>
            </p:cNvPicPr>
            <p:nvPr/>
          </p:nvPicPr>
          <p:blipFill>
            <a:blip r:embed="rId2" cstate="print">
              <a:grayscl/>
            </a:blip>
            <a:srcRect r="93456"/>
            <a:stretch>
              <a:fillRect/>
            </a:stretch>
          </p:blipFill>
          <p:spPr bwMode="auto">
            <a:xfrm>
              <a:off x="557184" y="1949202"/>
              <a:ext cx="143170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그림 15" descr="ja036-2.png"/>
            <p:cNvPicPr>
              <a:picLocks noChangeAspect="1"/>
            </p:cNvPicPr>
            <p:nvPr/>
          </p:nvPicPr>
          <p:blipFill>
            <a:blip r:embed="rId2" cstate="print">
              <a:grayscl/>
            </a:blip>
            <a:srcRect r="93456"/>
            <a:stretch>
              <a:fillRect/>
            </a:stretch>
          </p:blipFill>
          <p:spPr bwMode="auto">
            <a:xfrm>
              <a:off x="4164094" y="1949202"/>
              <a:ext cx="143170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6" name="AutoShape 8"/>
          <p:cNvSpPr>
            <a:spLocks noChangeArrowheads="1"/>
          </p:cNvSpPr>
          <p:nvPr/>
        </p:nvSpPr>
        <p:spPr bwMode="auto">
          <a:xfrm>
            <a:off x="309616" y="951384"/>
            <a:ext cx="2903933" cy="27622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buFontTx/>
              <a:buNone/>
            </a:pPr>
            <a:r>
              <a:rPr kumimoji="1" lang="ko-KR" altLang="en-US" sz="1500" b="1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rPr>
              <a:t>주요 사업 현황</a:t>
            </a:r>
            <a:endParaRPr kumimoji="1" lang="ko-KR" altLang="en-US" sz="1500" b="1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87781" y="1010512"/>
            <a:ext cx="3256106" cy="266171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1350" spc="-45" dirty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개방형 정보공유 시스템 구축</a:t>
            </a:r>
            <a:endParaRPr lang="en-US" altLang="ko-KR" sz="1350" spc="-45" dirty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17627" y="1275420"/>
            <a:ext cx="8416756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en-US" altLang="ko-KR" sz="375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o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인터넷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거버넌스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회의 정보 공유 및 개방형 의견수렴 시스템 구축</a:t>
            </a:r>
          </a:p>
          <a:p>
            <a:pPr fontAlgn="base">
              <a:lnSpc>
                <a:spcPct val="150000"/>
              </a:lnSpc>
            </a:pP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 -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인터넷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거버넌스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관련 국제기구 의제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일정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회의 결과 등을 공개하고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이해관계자 의견 수렴</a:t>
            </a:r>
            <a:endParaRPr lang="en-US" altLang="ko-KR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-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인터넷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거버넌스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관련 국제회의 일정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의제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결과 등을 공지하고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의제별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참여 희망 전문가 신청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/>
            </a:r>
            <a:b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</a:b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-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국내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인터넷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거버넌스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관련 전문가 풀 구성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이메일을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통한 의견 수렴 및 정보공유가 가능한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/>
            </a:r>
            <a:b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</a:b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  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개방형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토론 기능 제공</a:t>
            </a:r>
          </a:p>
          <a:p>
            <a:pPr fontAlgn="base">
              <a:lnSpc>
                <a:spcPct val="150000"/>
              </a:lnSpc>
            </a:pP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-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인터넷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거버넌스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관련 국내외 논문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기사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,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의결안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등 정보 공유 및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히스토리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관리를 위한 정보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DB</a:t>
            </a:r>
          </a:p>
          <a:p>
            <a:pPr fontAlgn="base">
              <a:lnSpc>
                <a:spcPct val="150000"/>
              </a:lnSpc>
            </a:pPr>
            <a:endParaRPr lang="en-US" altLang="ko-KR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050" dirty="0" smtClean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050" dirty="0" smtClean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o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국제기구 </a:t>
            </a:r>
            <a:r>
              <a:rPr lang="ko-KR" altLang="en-US" sz="1050" dirty="0" err="1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주요직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진출을 위한 지원확대 및 다양한 분야 신규 전문가의 발굴을 위한 공모 절차개선</a:t>
            </a:r>
            <a:endParaRPr lang="en-US" altLang="ko-KR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-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다양한 분야 전문가 참여가 가능한 공모 절차 및 선정기준 개선</a:t>
            </a:r>
            <a:endParaRPr lang="en-US" altLang="ko-KR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050" dirty="0"/>
          </a:p>
          <a:p>
            <a:pPr fontAlgn="base">
              <a:lnSpc>
                <a:spcPct val="150000"/>
              </a:lnSpc>
            </a:pPr>
            <a:endParaRPr lang="en-US" altLang="ko-KR" sz="1050" dirty="0"/>
          </a:p>
          <a:p>
            <a:pPr fontAlgn="base">
              <a:lnSpc>
                <a:spcPct val="150000"/>
              </a:lnSpc>
            </a:pPr>
            <a:endParaRPr lang="en-US" altLang="ko-KR" sz="1050" dirty="0"/>
          </a:p>
          <a:p>
            <a:pPr fontAlgn="base">
              <a:lnSpc>
                <a:spcPct val="150000"/>
              </a:lnSpc>
            </a:pPr>
            <a:endParaRPr lang="en-US" altLang="ko-KR" sz="1050" dirty="0" smtClean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050" dirty="0" smtClean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050" dirty="0" smtClean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o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(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사후관리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) KIGA,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인터넷주소정책심의위원회 등에 활동성과 보고 및 출장보고서 게시 등의 사후 </a:t>
            </a: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/>
            </a:r>
            <a:b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</a:br>
            <a:r>
              <a:rPr lang="en-US" altLang="ko-KR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 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활동 </a:t>
            </a:r>
            <a:r>
              <a:rPr lang="ko-KR" altLang="en-US" sz="1050" dirty="0">
                <a:solidFill>
                  <a:prstClr val="black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강화를 통해 국내 성과공유 절차 확립</a:t>
            </a:r>
          </a:p>
          <a:p>
            <a:pPr fontAlgn="base">
              <a:lnSpc>
                <a:spcPct val="150000"/>
              </a:lnSpc>
            </a:pPr>
            <a:endParaRPr lang="ko-KR" altLang="en-US" sz="1050" dirty="0"/>
          </a:p>
          <a:p>
            <a:pPr fontAlgn="base">
              <a:lnSpc>
                <a:spcPct val="150000"/>
              </a:lnSpc>
            </a:pPr>
            <a:endParaRPr lang="ko-KR" altLang="en-US" sz="1050" dirty="0"/>
          </a:p>
          <a:p>
            <a:pPr fontAlgn="base">
              <a:lnSpc>
                <a:spcPct val="150000"/>
              </a:lnSpc>
            </a:pPr>
            <a:endParaRPr lang="ko-KR" altLang="en-US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fontAlgn="base"/>
            <a:endParaRPr lang="ko-KR" altLang="en-US" sz="1050" dirty="0">
              <a:solidFill>
                <a:prstClr val="black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363621" y="2899459"/>
            <a:ext cx="3256106" cy="266171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1350" spc="-45" dirty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민간전문가 국제협력 지원체계 개선</a:t>
            </a:r>
            <a:endParaRPr lang="en-US" altLang="ko-KR" sz="1350" spc="-45" dirty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925030"/>
              </p:ext>
            </p:extLst>
          </p:nvPr>
        </p:nvGraphicFramePr>
        <p:xfrm>
          <a:off x="1151957" y="3902995"/>
          <a:ext cx="6120910" cy="1066938"/>
        </p:xfrm>
        <a:graphic>
          <a:graphicData uri="http://schemas.openxmlformats.org/drawingml/2006/table">
            <a:tbl>
              <a:tblPr/>
              <a:tblGrid>
                <a:gridCol w="760165"/>
                <a:gridCol w="360004"/>
                <a:gridCol w="560083"/>
                <a:gridCol w="360004"/>
                <a:gridCol w="560083"/>
                <a:gridCol w="360004"/>
                <a:gridCol w="760165"/>
                <a:gridCol w="360004"/>
                <a:gridCol w="760165"/>
                <a:gridCol w="360004"/>
                <a:gridCol w="920229"/>
              </a:tblGrid>
              <a:tr h="106693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지원자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선정 공모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연초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⇨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-7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신청서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-7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접수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⇨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신청서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심사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⇨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심사 결과 통보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⇨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의제분석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회의참여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⇨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-7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출장 결과 보고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(14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일 이내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3430" marR="13430" marT="13430" marB="1343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5381919" y="5822951"/>
            <a:ext cx="2057400" cy="365125"/>
          </a:xfrm>
        </p:spPr>
        <p:txBody>
          <a:bodyPr/>
          <a:lstStyle/>
          <a:p>
            <a:fld id="{8AD820A1-9407-4E40-B3D2-F7A4C153FC56}" type="slidenum">
              <a:rPr lang="ko-KR" altLang="en-US" smtClean="0"/>
              <a:pPr/>
              <a:t>4</a:t>
            </a:fld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04775" cy="1504950"/>
          </a:xfrm>
          <a:prstGeom prst="rect">
            <a:avLst/>
          </a:prstGeom>
        </p:spPr>
      </p:pic>
      <p:sp>
        <p:nvSpPr>
          <p:cNvPr id="18" name="Rectangle 4" descr="밝은 하향 대각선"/>
          <p:cNvSpPr>
            <a:spLocks noChangeArrowheads="1"/>
          </p:cNvSpPr>
          <p:nvPr/>
        </p:nvSpPr>
        <p:spPr bwMode="auto">
          <a:xfrm>
            <a:off x="309616" y="176411"/>
            <a:ext cx="8524767" cy="576064"/>
          </a:xfrm>
          <a:prstGeom prst="rect">
            <a:avLst/>
          </a:prstGeom>
          <a:pattFill prst="ltDnDiag">
            <a:fgClr>
              <a:srgbClr val="DDDDDD"/>
            </a:fgClr>
            <a:bgClr>
              <a:srgbClr val="FFFFFF"/>
            </a:bgClr>
          </a:pattFill>
          <a:ln w="158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II. </a:t>
            </a:r>
            <a:r>
              <a:rPr lang="ko-KR" altLang="en-US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한국 대응 계획</a:t>
            </a: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(2)</a:t>
            </a:r>
            <a:endParaRPr lang="ko-KR" altLang="en-US" sz="2500" dirty="0">
              <a:solidFill>
                <a:prstClr val="black"/>
              </a:solidFill>
              <a:latin typeface="HY헤드라인M" pitchFamily="18" charset="-127"/>
              <a:ea typeface="HY헤드라인M" pitchFamily="18" charset="-127"/>
              <a:cs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51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8650" y="905934"/>
            <a:ext cx="7886700" cy="458404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회의는 총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개 분과로 나누어 진행되었고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한국은 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개도국 참여를 보장하기 위한 방안 마련</a:t>
            </a:r>
            <a:r>
              <a:rPr lang="en-US" altLang="ko-KR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분과에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참여하여 역량강화를 주요 특성으로 제안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>
              <a:lnSpc>
                <a:spcPct val="100000"/>
              </a:lnSpc>
              <a:buNone/>
            </a:pPr>
            <a:endParaRPr lang="ko-KR" altLang="en-US" sz="450" dirty="0"/>
          </a:p>
          <a:p>
            <a:pPr marL="0" indent="0" fontAlgn="base">
              <a:lnSpc>
                <a:spcPct val="100000"/>
              </a:lnSpc>
              <a:buNone/>
            </a:pP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① 생태계 정당성</a:t>
            </a:r>
            <a:r>
              <a:rPr lang="en-US" altLang="ko-KR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(legitimacy)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에 필요한 요소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171450" lvl="1" fontAlgn="base">
              <a:lnSpc>
                <a:spcPct val="120000"/>
              </a:lnSpc>
              <a:spcBef>
                <a:spcPts val="750"/>
              </a:spcBef>
            </a:pPr>
            <a:r>
              <a:rPr lang="ko-KR" altLang="en-US" sz="1400" spc="-75" dirty="0"/>
              <a:t>책임성</a:t>
            </a:r>
            <a:r>
              <a:rPr lang="en-US" altLang="ko-KR" sz="1400" spc="-75" dirty="0"/>
              <a:t>(</a:t>
            </a:r>
            <a:r>
              <a:rPr lang="en-US" altLang="ko-KR" sz="1400" spc="-75" dirty="0" err="1"/>
              <a:t>Accountibility</a:t>
            </a:r>
            <a:r>
              <a:rPr lang="en-US" altLang="ko-KR" sz="1400" spc="-75" dirty="0"/>
              <a:t>), </a:t>
            </a:r>
            <a:r>
              <a:rPr lang="ko-KR" altLang="en-US" sz="1400" spc="-75" dirty="0"/>
              <a:t>투명성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개방성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포괄성 등이 필요하며 다른 특성보다 책임성이 가장 중요하게 다루어져야 함</a:t>
            </a:r>
          </a:p>
          <a:p>
            <a:pPr marL="171450" lvl="1" fontAlgn="base">
              <a:lnSpc>
                <a:spcPct val="120000"/>
              </a:lnSpc>
              <a:spcBef>
                <a:spcPts val="750"/>
              </a:spcBef>
            </a:pPr>
            <a:r>
              <a:rPr lang="ko-KR" altLang="en-US" sz="1400" spc="-75" dirty="0"/>
              <a:t>기존 모델 중 잘 운영되고 있는 모델을 검토</a:t>
            </a:r>
            <a:r>
              <a:rPr lang="en-US" altLang="ko-KR" sz="1400" spc="-75" dirty="0"/>
              <a:t>(CERTs)</a:t>
            </a:r>
            <a:r>
              <a:rPr lang="ko-KR" altLang="en-US" sz="1400" spc="-75" dirty="0"/>
              <a:t>하고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새롭게 제시되는 메커니즘은 명확하고 이해가 쉬워야 함</a:t>
            </a:r>
          </a:p>
          <a:p>
            <a:pPr marL="171450" lvl="1" fontAlgn="base">
              <a:lnSpc>
                <a:spcPct val="120000"/>
              </a:lnSpc>
              <a:spcBef>
                <a:spcPts val="750"/>
              </a:spcBef>
            </a:pPr>
            <a:r>
              <a:rPr lang="ko-KR" altLang="en-US" sz="1400" dirty="0"/>
              <a:t>미래이슈를 포함할 수 있도록 탄력적이고 신뢰할 수 있어야 </a:t>
            </a:r>
            <a:r>
              <a:rPr lang="ko-KR" altLang="en-US" sz="1400" dirty="0" smtClean="0"/>
              <a:t>함</a:t>
            </a:r>
            <a:endParaRPr lang="en-US" altLang="ko-KR" sz="1400" dirty="0" smtClean="0"/>
          </a:p>
          <a:p>
            <a:pPr marL="0" lvl="1" indent="0" fontAlgn="base">
              <a:lnSpc>
                <a:spcPct val="120000"/>
              </a:lnSpc>
              <a:spcBef>
                <a:spcPts val="750"/>
              </a:spcBef>
              <a:buNone/>
            </a:pPr>
            <a:endParaRPr lang="ko-KR" altLang="en-US" sz="1200" dirty="0"/>
          </a:p>
          <a:p>
            <a:pPr marL="0" indent="0" fontAlgn="base">
              <a:lnSpc>
                <a:spcPct val="100000"/>
              </a:lnSpc>
              <a:buNone/>
            </a:pP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② 다양한 이해관계자를 효과적으로 포괄하고 합의에 기반한 시스템에 필요한 요소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00000"/>
              </a:lnSpc>
            </a:pPr>
            <a:r>
              <a:rPr lang="ko-KR" altLang="en-US" sz="1400" spc="-75" dirty="0"/>
              <a:t>단순성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낮은 장벽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공평한 절차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개방성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지속가능성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연관성</a:t>
            </a:r>
            <a:r>
              <a:rPr lang="en-US" altLang="ko-KR" sz="1400" spc="-75" dirty="0"/>
              <a:t>(Relevance) </a:t>
            </a:r>
            <a:r>
              <a:rPr lang="ko-KR" altLang="en-US" sz="1400" spc="-75" dirty="0"/>
              <a:t>등이 필요</a:t>
            </a:r>
          </a:p>
          <a:p>
            <a:pPr fontAlgn="base">
              <a:lnSpc>
                <a:spcPct val="100000"/>
              </a:lnSpc>
            </a:pPr>
            <a:r>
              <a:rPr lang="ko-KR" altLang="en-US" sz="1400" spc="-75" dirty="0"/>
              <a:t>다양한 이해를 </a:t>
            </a:r>
            <a:r>
              <a:rPr lang="ko-KR" altLang="en-US" sz="1400" spc="-75" dirty="0" err="1"/>
              <a:t>담기위해서는</a:t>
            </a:r>
            <a:r>
              <a:rPr lang="ko-KR" altLang="en-US" sz="1400" spc="-75" dirty="0"/>
              <a:t> 포괄적 합의</a:t>
            </a:r>
            <a:r>
              <a:rPr lang="en-US" altLang="ko-KR" sz="1400" spc="-75" dirty="0"/>
              <a:t>(rough consensus), </a:t>
            </a:r>
            <a:r>
              <a:rPr lang="ko-KR" altLang="en-US" sz="1400" spc="-75" dirty="0"/>
              <a:t>공익</a:t>
            </a:r>
            <a:r>
              <a:rPr lang="en-US" altLang="ko-KR" sz="1400" spc="-75" dirty="0"/>
              <a:t>,</a:t>
            </a:r>
            <a:r>
              <a:rPr lang="ko-KR" altLang="en-US" sz="1400" spc="-75" dirty="0"/>
              <a:t> 다른 생태계와의 </a:t>
            </a:r>
            <a:r>
              <a:rPr lang="ko-KR" altLang="en-US" sz="1400" spc="-75" dirty="0" err="1"/>
              <a:t>상호운용성</a:t>
            </a:r>
            <a:r>
              <a:rPr lang="en-US" altLang="ko-KR" sz="1400" spc="-75" dirty="0"/>
              <a:t>(interoperability), </a:t>
            </a:r>
            <a:r>
              <a:rPr lang="ko-KR" altLang="en-US" sz="1400" spc="-75" dirty="0"/>
              <a:t>포괄적 참여 증진 필요</a:t>
            </a:r>
          </a:p>
          <a:p>
            <a:pPr fontAlgn="base">
              <a:lnSpc>
                <a:spcPct val="100000"/>
              </a:lnSpc>
            </a:pPr>
            <a:r>
              <a:rPr lang="ko-KR" altLang="en-US" sz="1400" spc="-75" dirty="0"/>
              <a:t>참여자간의 평등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균형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역할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역할 및 책무</a:t>
            </a:r>
            <a:r>
              <a:rPr lang="en-US" altLang="ko-KR" sz="1400" spc="-75" dirty="0"/>
              <a:t>, </a:t>
            </a:r>
            <a:r>
              <a:rPr lang="ko-KR" altLang="en-US" sz="1400" spc="-75" dirty="0"/>
              <a:t>주권에 대한 존중이 필요</a:t>
            </a:r>
          </a:p>
          <a:p>
            <a:pPr marL="0" indent="0" fontAlgn="base">
              <a:buNone/>
            </a:pPr>
            <a:endParaRPr lang="ko-KR" altLang="en-US" sz="1350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Rectangle 4" descr="밝은 하향 대각선"/>
          <p:cNvSpPr>
            <a:spLocks noChangeArrowheads="1"/>
          </p:cNvSpPr>
          <p:nvPr/>
        </p:nvSpPr>
        <p:spPr bwMode="auto">
          <a:xfrm>
            <a:off x="309616" y="176411"/>
            <a:ext cx="8524767" cy="576064"/>
          </a:xfrm>
          <a:prstGeom prst="rect">
            <a:avLst/>
          </a:prstGeom>
          <a:pattFill prst="ltDnDiag">
            <a:fgClr>
              <a:srgbClr val="DDDDDD"/>
            </a:fgClr>
            <a:bgClr>
              <a:srgbClr val="FFFFFF"/>
            </a:bgClr>
          </a:pattFill>
          <a:ln w="158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III. </a:t>
            </a:r>
            <a:r>
              <a:rPr lang="en-US" altLang="ko-KR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ICANN </a:t>
            </a:r>
            <a:r>
              <a:rPr lang="ko-KR" altLang="en-US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고위급 패널 </a:t>
            </a:r>
            <a:r>
              <a:rPr lang="en-US" altLang="ko-KR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1</a:t>
            </a:r>
            <a:r>
              <a:rPr lang="ko-KR" altLang="en-US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차 회의 내용</a:t>
            </a:r>
            <a:r>
              <a:rPr lang="en-US" altLang="ko-KR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(1)</a:t>
            </a:r>
            <a:endParaRPr lang="ko-KR" altLang="en-US" sz="2500" dirty="0">
              <a:solidFill>
                <a:prstClr val="black"/>
              </a:solidFill>
              <a:latin typeface="HY헤드라인M" pitchFamily="18" charset="-127"/>
              <a:ea typeface="HY헤드라인M" pitchFamily="18" charset="-127"/>
              <a:cs typeface="Arial Unicode MS" pitchFamily="50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7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63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8649" y="1041400"/>
            <a:ext cx="7886700" cy="4810945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20000"/>
              </a:lnSpc>
              <a:buNone/>
            </a:pPr>
            <a:r>
              <a:rPr lang="ko-KR" altLang="en-US" sz="1500" b="1" dirty="0"/>
              <a:t>③ 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개발도상국을 포함하여 글로벌 참여 증진을 위해 필요한 요소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20000"/>
              </a:lnSpc>
            </a:pPr>
            <a:r>
              <a:rPr lang="ko-KR" altLang="en-US" sz="1400" dirty="0"/>
              <a:t>개도국은 각 국가별로 </a:t>
            </a:r>
            <a:r>
              <a:rPr lang="ko-KR" altLang="en-US" sz="1400" dirty="0" err="1"/>
              <a:t>멀티스테에크홀더</a:t>
            </a:r>
            <a:r>
              <a:rPr lang="ko-KR" altLang="en-US" sz="1400" dirty="0"/>
              <a:t> 모델이 만들어져야</a:t>
            </a:r>
            <a:r>
              <a:rPr lang="en-US" altLang="ko-KR" sz="1400" dirty="0"/>
              <a:t>, </a:t>
            </a:r>
            <a:r>
              <a:rPr lang="ko-KR" altLang="en-US" sz="1400" dirty="0"/>
              <a:t>이후 글로벌 차원의 참여 증진 가능</a:t>
            </a:r>
          </a:p>
          <a:p>
            <a:pPr fontAlgn="base">
              <a:lnSpc>
                <a:spcPct val="120000"/>
              </a:lnSpc>
            </a:pPr>
            <a:r>
              <a:rPr lang="ko-KR" altLang="en-US" sz="1400" spc="-100" dirty="0"/>
              <a:t>각 개도국 차원에서는 언어</a:t>
            </a:r>
            <a:r>
              <a:rPr lang="en-US" altLang="ko-KR" sz="1400" spc="-100" dirty="0"/>
              <a:t>, </a:t>
            </a:r>
            <a:r>
              <a:rPr lang="ko-KR" altLang="en-US" sz="1400" spc="-100" dirty="0"/>
              <a:t>문화</a:t>
            </a:r>
            <a:r>
              <a:rPr lang="en-US" altLang="ko-KR" sz="1400" spc="-100" dirty="0"/>
              <a:t>, </a:t>
            </a:r>
            <a:r>
              <a:rPr lang="ko-KR" altLang="en-US" sz="1400" spc="-100" dirty="0"/>
              <a:t>동등성</a:t>
            </a:r>
            <a:r>
              <a:rPr lang="en-US" altLang="ko-KR" sz="1400" spc="-100" dirty="0"/>
              <a:t>, </a:t>
            </a:r>
            <a:r>
              <a:rPr lang="ko-KR" altLang="en-US" sz="1400" spc="-100" dirty="0"/>
              <a:t>개도국의 </a:t>
            </a:r>
            <a:r>
              <a:rPr lang="ko-KR" altLang="en-US" sz="1400" spc="-100" dirty="0" err="1"/>
              <a:t>니즈</a:t>
            </a:r>
            <a:r>
              <a:rPr lang="en-US" altLang="ko-KR" sz="1400" spc="-100" dirty="0"/>
              <a:t>(Needs)</a:t>
            </a:r>
            <a:r>
              <a:rPr lang="ko-KR" altLang="en-US" sz="1400" spc="-100" dirty="0"/>
              <a:t>가 중요한 특성으로 반영되어야 함 </a:t>
            </a:r>
          </a:p>
          <a:p>
            <a:pPr fontAlgn="base">
              <a:lnSpc>
                <a:spcPct val="120000"/>
              </a:lnSpc>
            </a:pPr>
            <a:r>
              <a:rPr lang="ko-KR" altLang="en-US" sz="1400" dirty="0"/>
              <a:t>개도국을 위한 글로벌 차원에서 특성은 역량강화</a:t>
            </a:r>
            <a:r>
              <a:rPr lang="en-US" altLang="ko-KR" sz="1400" dirty="0"/>
              <a:t>, </a:t>
            </a:r>
            <a:r>
              <a:rPr lang="ko-KR" altLang="en-US" sz="1400" dirty="0"/>
              <a:t>지식공유</a:t>
            </a:r>
            <a:r>
              <a:rPr lang="en-US" altLang="ko-KR" sz="1400" dirty="0"/>
              <a:t>, </a:t>
            </a:r>
            <a:r>
              <a:rPr lang="ko-KR" altLang="en-US" sz="1400" dirty="0"/>
              <a:t>인식제고가 </a:t>
            </a:r>
            <a:r>
              <a:rPr lang="ko-KR" altLang="en-US" sz="1400" dirty="0" smtClean="0"/>
              <a:t>필요</a:t>
            </a:r>
            <a:endParaRPr lang="en-US" altLang="ko-KR" sz="1400" dirty="0" smtClean="0"/>
          </a:p>
          <a:p>
            <a:pPr marL="0" indent="0" fontAlgn="base">
              <a:lnSpc>
                <a:spcPct val="120000"/>
              </a:lnSpc>
              <a:buNone/>
            </a:pPr>
            <a:endParaRPr lang="en-US" altLang="ko-KR" sz="1200" dirty="0"/>
          </a:p>
          <a:p>
            <a:pPr marL="0" indent="0" fontAlgn="base">
              <a:lnSpc>
                <a:spcPct val="120000"/>
              </a:lnSpc>
              <a:buNone/>
            </a:pP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④ 다른 </a:t>
            </a:r>
            <a:r>
              <a:rPr lang="ko-KR" altLang="en-US" sz="16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거버넌스</a:t>
            </a:r>
            <a:r>
              <a: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시스템과의 공존을 위해 필요한 요소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fontAlgn="base">
              <a:lnSpc>
                <a:spcPct val="120000"/>
              </a:lnSpc>
            </a:pPr>
            <a:r>
              <a:rPr lang="en-US" altLang="ko-KR" sz="1400" dirty="0"/>
              <a:t>Multi-</a:t>
            </a:r>
            <a:r>
              <a:rPr lang="en-US" altLang="ko-KR" sz="1400" dirty="0" err="1"/>
              <a:t>lateralism</a:t>
            </a:r>
            <a:r>
              <a:rPr lang="ko-KR" altLang="en-US" sz="1400" dirty="0"/>
              <a:t>과 </a:t>
            </a:r>
            <a:r>
              <a:rPr lang="en-US" altLang="ko-KR" sz="1400" dirty="0"/>
              <a:t>Multi-</a:t>
            </a:r>
            <a:r>
              <a:rPr lang="en-US" altLang="ko-KR" sz="1400" dirty="0" err="1"/>
              <a:t>Stakeholderlism</a:t>
            </a:r>
            <a:r>
              <a:rPr lang="ko-KR" altLang="en-US" sz="1400" dirty="0"/>
              <a:t>은 대치 개념이 아닌 상호보완 요소임으로 양극화</a:t>
            </a:r>
            <a:r>
              <a:rPr lang="en-US" altLang="ko-KR" sz="1400" dirty="0"/>
              <a:t>(polarization)</a:t>
            </a:r>
            <a:r>
              <a:rPr lang="ko-KR" altLang="en-US" sz="1400" dirty="0"/>
              <a:t>을 지양하고 강화된 협력 필요</a:t>
            </a:r>
          </a:p>
          <a:p>
            <a:pPr fontAlgn="base">
              <a:lnSpc>
                <a:spcPct val="120000"/>
              </a:lnSpc>
            </a:pPr>
            <a:r>
              <a:rPr lang="ko-KR" altLang="en-US" sz="1400" dirty="0"/>
              <a:t>투명성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접근성</a:t>
            </a:r>
            <a:r>
              <a:rPr lang="en-US" altLang="ko-KR" sz="1400" dirty="0"/>
              <a:t>, </a:t>
            </a:r>
            <a:r>
              <a:rPr lang="ko-KR" altLang="en-US" sz="1400" dirty="0"/>
              <a:t>교육 등이 필요하며 다양한 이해관계자간 상호 존중</a:t>
            </a:r>
            <a:r>
              <a:rPr lang="en-US" altLang="ko-KR" sz="1400" dirty="0"/>
              <a:t>(</a:t>
            </a:r>
            <a:r>
              <a:rPr lang="ko-KR" altLang="en-US" sz="1400" dirty="0"/>
              <a:t>기술 커뮤니티 </a:t>
            </a:r>
            <a:r>
              <a:rPr lang="en-US" altLang="ko-KR" sz="1400" dirty="0"/>
              <a:t>vs </a:t>
            </a:r>
            <a:r>
              <a:rPr lang="ko-KR" altLang="en-US" sz="1400" dirty="0"/>
              <a:t>정부</a:t>
            </a:r>
            <a:r>
              <a:rPr lang="en-US" altLang="ko-KR" sz="1400" dirty="0"/>
              <a:t>)</a:t>
            </a:r>
            <a:r>
              <a:rPr lang="ko-KR" altLang="en-US" sz="1400" dirty="0"/>
              <a:t>과 기존 국제기구간 협력 증진 필요</a:t>
            </a:r>
          </a:p>
          <a:p>
            <a:pPr fontAlgn="base">
              <a:lnSpc>
                <a:spcPct val="120000"/>
              </a:lnSpc>
            </a:pPr>
            <a:r>
              <a:rPr lang="ko-KR" altLang="en-US" sz="1400" dirty="0"/>
              <a:t>협약</a:t>
            </a:r>
            <a:r>
              <a:rPr lang="en-US" altLang="ko-KR" sz="1400" dirty="0"/>
              <a:t>, </a:t>
            </a:r>
            <a:r>
              <a:rPr lang="ko-KR" altLang="en-US" sz="1400" dirty="0"/>
              <a:t>법 등으로 규제하기 전에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소프트한</a:t>
            </a:r>
            <a:r>
              <a:rPr lang="ko-KR" altLang="en-US" sz="1400" dirty="0"/>
              <a:t> 규범</a:t>
            </a:r>
            <a:r>
              <a:rPr lang="en-US" altLang="ko-KR" sz="1400" dirty="0"/>
              <a:t>(NORMS) </a:t>
            </a:r>
            <a:r>
              <a:rPr lang="ko-KR" altLang="en-US" sz="1400" dirty="0"/>
              <a:t>과 베스트 </a:t>
            </a:r>
            <a:r>
              <a:rPr lang="ko-KR" altLang="en-US" sz="1400" dirty="0" err="1"/>
              <a:t>프렉티스</a:t>
            </a:r>
            <a:r>
              <a:rPr lang="ko-KR" altLang="en-US" sz="1400" dirty="0"/>
              <a:t> 등을 사전에 공유한 후</a:t>
            </a:r>
            <a:r>
              <a:rPr lang="en-US" altLang="ko-KR" sz="1400" dirty="0"/>
              <a:t>, </a:t>
            </a:r>
            <a:r>
              <a:rPr lang="ko-KR" altLang="en-US" sz="1400" dirty="0"/>
              <a:t>이후 개별 국가들 판단 하에 </a:t>
            </a:r>
            <a:r>
              <a:rPr lang="ko-KR" altLang="en-US" sz="1400" dirty="0" err="1"/>
              <a:t>필요시</a:t>
            </a:r>
            <a:r>
              <a:rPr lang="ko-KR" altLang="en-US" sz="1400" dirty="0"/>
              <a:t> 국내법 또는 국제협약으로 이어지는 것이 바람</a:t>
            </a:r>
          </a:p>
          <a:p>
            <a:pPr fontAlgn="base">
              <a:lnSpc>
                <a:spcPct val="120000"/>
              </a:lnSpc>
            </a:pPr>
            <a:r>
              <a:rPr lang="ko-KR" altLang="en-US" sz="1400" dirty="0"/>
              <a:t>북한</a:t>
            </a:r>
            <a:r>
              <a:rPr lang="en-US" altLang="ko-KR" sz="1400" dirty="0"/>
              <a:t>, </a:t>
            </a:r>
            <a:r>
              <a:rPr lang="ko-KR" altLang="en-US" sz="1400" dirty="0"/>
              <a:t>이란 등도 </a:t>
            </a:r>
            <a:r>
              <a:rPr lang="ko-KR" altLang="en-US" sz="1400" dirty="0" err="1"/>
              <a:t>참여할수</a:t>
            </a:r>
            <a:r>
              <a:rPr lang="ko-KR" altLang="en-US" sz="1400" dirty="0"/>
              <a:t> 있는 모두를 위한 완전한 </a:t>
            </a:r>
            <a:r>
              <a:rPr lang="ko-KR" altLang="en-US" sz="1400" dirty="0" err="1"/>
              <a:t>접근성</a:t>
            </a:r>
            <a:r>
              <a:rPr lang="ko-KR" altLang="en-US" sz="1400" dirty="0"/>
              <a:t> 제공 필요</a:t>
            </a:r>
            <a:r>
              <a:rPr lang="en-US" altLang="ko-KR" sz="1400" dirty="0"/>
              <a:t>(Total Accessibility for all) </a:t>
            </a:r>
            <a:endParaRPr lang="ko-KR" altLang="en-US" sz="1400" dirty="0"/>
          </a:p>
          <a:p>
            <a:pPr fontAlgn="base">
              <a:lnSpc>
                <a:spcPct val="120000"/>
              </a:lnSpc>
            </a:pPr>
            <a:r>
              <a:rPr lang="ko-KR" altLang="en-US" sz="1400" dirty="0"/>
              <a:t>정부의 역할 정의 필요</a:t>
            </a:r>
            <a:r>
              <a:rPr lang="en-US" altLang="ko-KR" sz="1400" dirty="0"/>
              <a:t>(Identifies roles for government)</a:t>
            </a:r>
            <a:endParaRPr lang="ko-KR" altLang="en-US" sz="1400" dirty="0"/>
          </a:p>
        </p:txBody>
      </p:sp>
      <p:sp>
        <p:nvSpPr>
          <p:cNvPr id="5" name="Rectangle 4" descr="밝은 하향 대각선"/>
          <p:cNvSpPr>
            <a:spLocks noChangeArrowheads="1"/>
          </p:cNvSpPr>
          <p:nvPr/>
        </p:nvSpPr>
        <p:spPr bwMode="auto">
          <a:xfrm>
            <a:off x="309616" y="176411"/>
            <a:ext cx="8524767" cy="576064"/>
          </a:xfrm>
          <a:prstGeom prst="rect">
            <a:avLst/>
          </a:prstGeom>
          <a:pattFill prst="ltDnDiag">
            <a:fgClr>
              <a:srgbClr val="DDDDDD"/>
            </a:fgClr>
            <a:bgClr>
              <a:srgbClr val="FFFFFF"/>
            </a:bgClr>
          </a:pattFill>
          <a:ln w="1587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III. </a:t>
            </a:r>
            <a:r>
              <a:rPr lang="en-US" altLang="ko-KR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ICANN </a:t>
            </a:r>
            <a:r>
              <a:rPr lang="ko-KR" altLang="en-US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고위급 패널 </a:t>
            </a:r>
            <a:r>
              <a:rPr lang="en-US" altLang="ko-KR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1</a:t>
            </a:r>
            <a:r>
              <a:rPr lang="ko-KR" altLang="en-US" sz="2800" dirty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차 회의 내용</a:t>
            </a:r>
            <a:r>
              <a:rPr lang="en-US" altLang="ko-KR" sz="2800" dirty="0" smtClean="0">
                <a:solidFill>
                  <a:prstClr val="black"/>
                </a:solidFill>
                <a:latin typeface="HY헤드라인M" pitchFamily="18" charset="-127"/>
                <a:ea typeface="HY헤드라인M" pitchFamily="18" charset="-127"/>
                <a:cs typeface="Arial Unicode MS" pitchFamily="50" charset="-127"/>
              </a:rPr>
              <a:t>(2)</a:t>
            </a:r>
            <a:endParaRPr lang="ko-KR" altLang="en-US" sz="2500" dirty="0">
              <a:solidFill>
                <a:prstClr val="black"/>
              </a:solidFill>
              <a:latin typeface="HY헤드라인M" pitchFamily="18" charset="-127"/>
              <a:ea typeface="HY헤드라인M" pitchFamily="18" charset="-127"/>
              <a:cs typeface="Arial Unicode MS" pitchFamily="50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7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43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6016" y="2708920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smtClean="0">
                <a:solidFill>
                  <a:schemeClr val="bg1"/>
                </a:solidFill>
              </a:rPr>
              <a:t>감사합니다</a:t>
            </a:r>
            <a:endParaRPr lang="ko-KR" alt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353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">
        <p:fade/>
      </p:transition>
    </mc:Choice>
    <mc:Fallback>
      <p:transition spd="med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752</Words>
  <Application>Microsoft Office PowerPoint</Application>
  <PresentationFormat>화면 슬라이드 쇼(4:3)</PresentationFormat>
  <Paragraphs>93</Paragraphs>
  <Slides>7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9" baseType="lpstr">
      <vt:lpstr>Arial Unicode MS</vt:lpstr>
      <vt:lpstr>HY견고딕</vt:lpstr>
      <vt:lpstr>HY그래픽</vt:lpstr>
      <vt:lpstr>HY울릉도M</vt:lpstr>
      <vt:lpstr>HY헤드라인M</vt:lpstr>
      <vt:lpstr>MS PGothic</vt:lpstr>
      <vt:lpstr>굴림</vt:lpstr>
      <vt:lpstr>맑은 고딕</vt:lpstr>
      <vt:lpstr>Arial</vt:lpstr>
      <vt:lpstr>Calibri</vt:lpstr>
      <vt:lpstr>Calibri Light</vt:lpstr>
      <vt:lpstr>Office 테마</vt:lpstr>
      <vt:lpstr>브라질 회의 대응 및 참여 방안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브라질 회의 최신 동향(CGI 보도자료, 1.10)</dc:title>
  <dc:creator>이혜원</dc:creator>
  <cp:lastModifiedBy>이혜원</cp:lastModifiedBy>
  <cp:revision>9</cp:revision>
  <cp:lastPrinted>2014-01-16T02:18:53Z</cp:lastPrinted>
  <dcterms:created xsi:type="dcterms:W3CDTF">2014-01-12T09:44:08Z</dcterms:created>
  <dcterms:modified xsi:type="dcterms:W3CDTF">2014-01-16T02:50:35Z</dcterms:modified>
</cp:coreProperties>
</file>