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2" r:id="rId9"/>
    <p:sldId id="273" r:id="rId10"/>
    <p:sldId id="274" r:id="rId11"/>
    <p:sldId id="264" r:id="rId12"/>
    <p:sldId id="282" r:id="rId13"/>
    <p:sldId id="269" r:id="rId14"/>
    <p:sldId id="270" r:id="rId15"/>
    <p:sldId id="266" r:id="rId16"/>
    <p:sldId id="276" r:id="rId17"/>
    <p:sldId id="278" r:id="rId18"/>
    <p:sldId id="281" r:id="rId19"/>
    <p:sldId id="280" r:id="rId20"/>
    <p:sldId id="277" r:id="rId21"/>
    <p:sldId id="267" r:id="rId22"/>
    <p:sldId id="271" r:id="rId23"/>
    <p:sldId id="268" r:id="rId24"/>
    <p:sldId id="275" r:id="rId25"/>
    <p:sldId id="283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직사각형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직사각형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이등변 삼각형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이등변 삼각형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직선 연결선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이등변 삼각형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이등변 삼각형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내용 개체 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이등변 삼각형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69CD32A-EE7B-4A02-818B-F1583CBA77C8}" type="datetimeFigureOut">
              <a:rPr lang="ko-KR" altLang="en-US" smtClean="0"/>
              <a:t>2010-04-27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A6016B-361E-4EC0-83B3-14CCFCF7D66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8" name="직선 연결선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직선 연결선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이등변 삼각형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1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1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1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1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 smtClean="0"/>
              <a:t>스마트폰</a:t>
            </a:r>
            <a:r>
              <a:rPr lang="ko-KR" altLang="en-US" dirty="0" smtClean="0"/>
              <a:t> 확산에 따른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err="1" smtClean="0"/>
              <a:t>모바일</a:t>
            </a:r>
            <a:r>
              <a:rPr lang="ko-KR" altLang="en-US" dirty="0" smtClean="0"/>
              <a:t> 규제 쟁점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전응휘</a:t>
            </a:r>
            <a:r>
              <a:rPr lang="ko-KR" altLang="en-US" dirty="0" smtClean="0"/>
              <a:t> </a:t>
            </a:r>
            <a:r>
              <a:rPr lang="en-US" altLang="ko-KR" dirty="0" smtClean="0"/>
              <a:t>ehchun@gmail.com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Net neutrality principles (US FCC)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ko-KR" i="1" dirty="0" smtClean="0"/>
              <a:t>To encourage broadband deployment and preserve and promote the open and interconnected nature of the public Internet, consumers are entitled to access </a:t>
            </a:r>
            <a:r>
              <a:rPr lang="en-US" altLang="ko-KR" i="1" dirty="0" smtClean="0">
                <a:solidFill>
                  <a:srgbClr val="FF0000"/>
                </a:solidFill>
              </a:rPr>
              <a:t>the lawful Internet content</a:t>
            </a:r>
            <a:r>
              <a:rPr lang="en-US" altLang="ko-KR" i="1" dirty="0" smtClean="0"/>
              <a:t> of </a:t>
            </a:r>
            <a:r>
              <a:rPr lang="en-US" altLang="ko-KR" dirty="0" smtClean="0"/>
              <a:t>their choice.</a:t>
            </a:r>
          </a:p>
          <a:p>
            <a:r>
              <a:rPr lang="en-US" altLang="ko-KR" dirty="0" smtClean="0"/>
              <a:t>• </a:t>
            </a:r>
            <a:r>
              <a:rPr lang="en-US" altLang="ko-KR" i="1" dirty="0" smtClean="0"/>
              <a:t>To encourage broadband deployment and preserve and promote the open and interconnected nature of the public Internet, consumers are entitled to run applications and use services of their </a:t>
            </a:r>
            <a:r>
              <a:rPr lang="en-US" altLang="ko-KR" dirty="0" smtClean="0"/>
              <a:t>choice, </a:t>
            </a:r>
            <a:r>
              <a:rPr lang="en-US" altLang="ko-KR" dirty="0" smtClean="0">
                <a:solidFill>
                  <a:srgbClr val="FF0000"/>
                </a:solidFill>
              </a:rPr>
              <a:t>subject to the needs of law enforcement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• </a:t>
            </a:r>
            <a:r>
              <a:rPr lang="en-US" altLang="ko-KR" i="1" dirty="0" smtClean="0"/>
              <a:t>To encourage broadband deployment and preserve and promote the open and interconnected nature of the public Internet, consumers are entitled to connect their choice of </a:t>
            </a:r>
            <a:r>
              <a:rPr lang="en-US" altLang="ko-KR" i="1" dirty="0" smtClean="0">
                <a:solidFill>
                  <a:srgbClr val="FF0000"/>
                </a:solidFill>
              </a:rPr>
              <a:t>legal devices that </a:t>
            </a:r>
            <a:r>
              <a:rPr lang="en-US" altLang="ko-KR" dirty="0" smtClean="0">
                <a:solidFill>
                  <a:srgbClr val="FF0000"/>
                </a:solidFill>
              </a:rPr>
              <a:t>do not harm the network.</a:t>
            </a:r>
          </a:p>
          <a:p>
            <a:r>
              <a:rPr lang="en-US" altLang="ko-KR" dirty="0" smtClean="0"/>
              <a:t>• </a:t>
            </a:r>
            <a:r>
              <a:rPr lang="en-US" altLang="ko-KR" i="1" dirty="0" smtClean="0"/>
              <a:t>To encourage broadband deployment and preserve and promote the open and interconnected nature of the public Internet, consumers are entitled to competition among network providers, </a:t>
            </a:r>
            <a:r>
              <a:rPr lang="en-US" altLang="ko-KR" dirty="0" smtClean="0"/>
              <a:t>application and service providers, and content providers.</a:t>
            </a:r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위치정보규제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o-KR" altLang="en-US" dirty="0" smtClean="0"/>
              <a:t>위치정보의 보호 및 이용 등에 관한 법률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"</a:t>
            </a:r>
            <a:r>
              <a:rPr lang="ko-KR" altLang="en-US" dirty="0" smtClean="0"/>
              <a:t>위치정보</a:t>
            </a:r>
            <a:r>
              <a:rPr lang="en-US" altLang="ko-KR" dirty="0" smtClean="0"/>
              <a:t>“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이동성이 있는 물건 또는 개인이 특정한 시간에 존재하거나 존재하였던 장소에 관한 정보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위치정보법</a:t>
            </a:r>
            <a:r>
              <a:rPr lang="ko-KR" altLang="en-US" dirty="0" smtClean="0"/>
              <a:t> 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 </a:t>
            </a:r>
            <a:r>
              <a:rPr lang="en-US" altLang="ko-KR" dirty="0" smtClean="0"/>
              <a:t>1</a:t>
            </a:r>
            <a:r>
              <a:rPr lang="ko-KR" altLang="en-US" dirty="0" smtClean="0"/>
              <a:t>호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"</a:t>
            </a:r>
            <a:r>
              <a:rPr lang="ko-KR" altLang="en-US" dirty="0" smtClean="0"/>
              <a:t>개인위치정보</a:t>
            </a:r>
            <a:r>
              <a:rPr lang="en-US" altLang="ko-KR" dirty="0" smtClean="0"/>
              <a:t>“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특정 개인의 위치정보</a:t>
            </a:r>
            <a:r>
              <a:rPr lang="en-US" altLang="ko-KR" dirty="0" smtClean="0"/>
              <a:t>(</a:t>
            </a:r>
            <a:r>
              <a:rPr lang="ko-KR" altLang="en-US" dirty="0" smtClean="0"/>
              <a:t>위치정보만으로는 특정 개인의 위치를 알 수 없는 경우에도 다른 정보와 용이하게 결합하여 특정 개인의 위치를 </a:t>
            </a:r>
            <a:r>
              <a:rPr lang="ko-KR" altLang="en-US" dirty="0" err="1" smtClean="0"/>
              <a:t>알수</a:t>
            </a:r>
            <a:r>
              <a:rPr lang="ko-KR" altLang="en-US" dirty="0" smtClean="0"/>
              <a:t> 있는 것을 포함한다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말한다</a:t>
            </a:r>
            <a:r>
              <a:rPr lang="en-US" altLang="ko-KR" dirty="0" smtClean="0"/>
              <a:t>. (</a:t>
            </a:r>
            <a:r>
              <a:rPr lang="ko-KR" altLang="en-US" dirty="0" err="1" smtClean="0"/>
              <a:t>위치정보법</a:t>
            </a:r>
            <a:r>
              <a:rPr lang="ko-KR" altLang="en-US" dirty="0" smtClean="0"/>
              <a:t> 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 </a:t>
            </a:r>
            <a:r>
              <a:rPr lang="en-US" altLang="ko-KR" dirty="0" smtClean="0"/>
              <a:t>2</a:t>
            </a:r>
            <a:r>
              <a:rPr lang="ko-KR" altLang="en-US" dirty="0" smtClean="0"/>
              <a:t>호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위치정보사업자의 허가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위치기반서비스사업자의 신고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개인위치정보수집 금지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제</a:t>
            </a:r>
            <a:r>
              <a:rPr lang="en-US" altLang="ko-KR" dirty="0" smtClean="0"/>
              <a:t>29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긴급구조를 위한 개인위치정보의 이용</a:t>
            </a:r>
            <a:r>
              <a:rPr lang="en-US" altLang="ko-KR" dirty="0" smtClean="0"/>
              <a:t>) ①</a:t>
            </a:r>
            <a:r>
              <a:rPr lang="ko-KR" altLang="en-US" dirty="0" smtClean="0"/>
              <a:t>「재난 및 안전관리 기본법」 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7</a:t>
            </a:r>
            <a:r>
              <a:rPr lang="ko-KR" altLang="en-US" dirty="0" smtClean="0"/>
              <a:t>항의 규정에 따른 긴급구조기관</a:t>
            </a:r>
            <a:r>
              <a:rPr lang="en-US" altLang="ko-KR" dirty="0" smtClean="0"/>
              <a:t>(</a:t>
            </a:r>
            <a:r>
              <a:rPr lang="ko-KR" altLang="en-US" dirty="0" smtClean="0"/>
              <a:t>이하 </a:t>
            </a:r>
            <a:r>
              <a:rPr lang="en-US" altLang="ko-KR" dirty="0" smtClean="0"/>
              <a:t>"</a:t>
            </a:r>
            <a:r>
              <a:rPr lang="ko-KR" altLang="en-US" dirty="0" smtClean="0"/>
              <a:t>긴급구조기관</a:t>
            </a:r>
            <a:r>
              <a:rPr lang="en-US" altLang="ko-KR" dirty="0" smtClean="0"/>
              <a:t>"</a:t>
            </a:r>
            <a:r>
              <a:rPr lang="ko-KR" altLang="en-US" dirty="0" smtClean="0"/>
              <a:t>이라 한다</a:t>
            </a:r>
            <a:r>
              <a:rPr lang="en-US" altLang="ko-KR" dirty="0" smtClean="0"/>
              <a:t>)</a:t>
            </a:r>
            <a:r>
              <a:rPr lang="ko-KR" altLang="en-US" dirty="0" smtClean="0"/>
              <a:t>은 급박한 위험으로부터 생명</a:t>
            </a:r>
            <a:r>
              <a:rPr lang="en-US" altLang="ko-KR" dirty="0" smtClean="0"/>
              <a:t>·</a:t>
            </a:r>
            <a:r>
              <a:rPr lang="ko-KR" altLang="en-US" dirty="0" smtClean="0"/>
              <a:t>신체를 보호하기 위하여 개인위치정보주체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개인위치정보주체의 배우자</a:t>
            </a:r>
            <a:r>
              <a:rPr lang="en-US" altLang="ko-KR" dirty="0" smtClean="0"/>
              <a:t>, 2</a:t>
            </a:r>
            <a:r>
              <a:rPr lang="ko-KR" altLang="en-US" dirty="0" smtClean="0"/>
              <a:t>촌 이내의 친족 또는 「민법」 제</a:t>
            </a:r>
            <a:r>
              <a:rPr lang="en-US" altLang="ko-KR" dirty="0" smtClean="0"/>
              <a:t>928</a:t>
            </a:r>
            <a:r>
              <a:rPr lang="ko-KR" altLang="en-US" dirty="0" smtClean="0"/>
              <a:t>조의 규정에 따른 후견인</a:t>
            </a:r>
            <a:r>
              <a:rPr lang="en-US" altLang="ko-KR" dirty="0" smtClean="0"/>
              <a:t>(</a:t>
            </a:r>
            <a:r>
              <a:rPr lang="ko-KR" altLang="en-US" dirty="0" smtClean="0"/>
              <a:t>이하 “</a:t>
            </a:r>
            <a:r>
              <a:rPr lang="ko-KR" altLang="en-US" dirty="0" err="1" smtClean="0"/>
              <a:t>배우자등</a:t>
            </a:r>
            <a:r>
              <a:rPr lang="ko-KR" altLang="en-US" dirty="0" smtClean="0"/>
              <a:t>”이라 한다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긴급구조요청이 있는 경우 긴급구조 상황 여부를 판단하여 위치정보사업자에게 개인위치정보의 제공을 요청할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 경우 배우자등은 긴급구조 외의 목적으로 긴급구조요청을 하여서는 </a:t>
            </a:r>
            <a:r>
              <a:rPr lang="ko-KR" altLang="en-US" dirty="0" err="1" smtClean="0"/>
              <a:t>아니된다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인터넷실명제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o-KR" altLang="en-US" b="1" dirty="0" smtClean="0"/>
              <a:t>정보통신망 이용촉진 및 정보보호 등에 관한 법률</a:t>
            </a:r>
            <a:endParaRPr lang="en-US" altLang="ko-KR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4</a:t>
            </a:r>
            <a:r>
              <a:rPr lang="ko-KR" altLang="en-US" b="1" dirty="0" smtClean="0"/>
              <a:t>장 개인정보의 보호</a:t>
            </a:r>
            <a:endParaRPr lang="en-US" altLang="ko-KR" b="1" dirty="0" smtClean="0"/>
          </a:p>
          <a:p>
            <a:r>
              <a:rPr lang="ko-KR" altLang="en-US" dirty="0" smtClean="0"/>
              <a:t>제</a:t>
            </a:r>
            <a:r>
              <a:rPr lang="en-US" altLang="ko-KR" dirty="0" smtClean="0"/>
              <a:t>22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개인정보의 수집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이용 동의 등</a:t>
            </a:r>
            <a:r>
              <a:rPr lang="en-US" altLang="ko-KR" dirty="0" smtClean="0"/>
              <a:t>) ① </a:t>
            </a:r>
            <a:r>
              <a:rPr lang="ko-KR" altLang="en-US" dirty="0" smtClean="0"/>
              <a:t>정보통신서비스 제공자는 이용자의 개인정보를 이용하려고 수집하는 경우에는 다음 각 호의 모든 사항을 이용자에게 알리고 동의를 받아야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다음 각 호의 어느 하나의 사항을 변경하려는 경우에도 또한 같다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1. </a:t>
            </a:r>
            <a:r>
              <a:rPr lang="ko-KR" altLang="en-US" dirty="0" smtClean="0"/>
              <a:t>개인정보의 수집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이용 목적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수집하는 개인정보의 항목</a:t>
            </a:r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개인정보의 보유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이용 기간</a:t>
            </a:r>
            <a:endParaRPr lang="ko-KR" altLang="en-US" b="1" dirty="0" smtClean="0"/>
          </a:p>
          <a:p>
            <a:endParaRPr lang="en-US" altLang="ko-KR" b="1" dirty="0" smtClean="0"/>
          </a:p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5</a:t>
            </a:r>
            <a:r>
              <a:rPr lang="ko-KR" altLang="en-US" b="1" dirty="0" smtClean="0"/>
              <a:t>장 정보통신망에서의 이용자 보호 등</a:t>
            </a:r>
            <a:endParaRPr lang="en-US" altLang="ko-KR" b="1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제</a:t>
            </a:r>
            <a:r>
              <a:rPr lang="en-US" altLang="ko-KR" dirty="0" smtClean="0">
                <a:solidFill>
                  <a:srgbClr val="FF0000"/>
                </a:solidFill>
              </a:rPr>
              <a:t>44</a:t>
            </a:r>
            <a:r>
              <a:rPr lang="ko-KR" altLang="en-US" dirty="0" smtClean="0">
                <a:solidFill>
                  <a:srgbClr val="FF0000"/>
                </a:solidFill>
              </a:rPr>
              <a:t>조의</a:t>
            </a:r>
            <a:r>
              <a:rPr lang="en-US" altLang="ko-KR" dirty="0" smtClean="0">
                <a:solidFill>
                  <a:srgbClr val="FF0000"/>
                </a:solidFill>
              </a:rPr>
              <a:t>5(</a:t>
            </a:r>
            <a:r>
              <a:rPr lang="ko-KR" altLang="en-US" dirty="0" smtClean="0">
                <a:solidFill>
                  <a:srgbClr val="FF0000"/>
                </a:solidFill>
              </a:rPr>
              <a:t>게시판 이용자의 본인 확인</a:t>
            </a:r>
            <a:r>
              <a:rPr lang="en-US" altLang="ko-KR" dirty="0" smtClean="0">
                <a:solidFill>
                  <a:srgbClr val="FF0000"/>
                </a:solidFill>
              </a:rPr>
              <a:t>) ① </a:t>
            </a:r>
            <a:r>
              <a:rPr lang="ko-KR" altLang="en-US" dirty="0" smtClean="0">
                <a:solidFill>
                  <a:srgbClr val="FF0000"/>
                </a:solidFill>
              </a:rPr>
              <a:t>다음 각 호의 어느 하나에 해당하는 자가 게시판을 설치</a:t>
            </a:r>
            <a:r>
              <a:rPr lang="en-US" altLang="ko-KR" dirty="0" smtClean="0">
                <a:solidFill>
                  <a:srgbClr val="FF0000"/>
                </a:solidFill>
              </a:rPr>
              <a:t>·</a:t>
            </a:r>
            <a:r>
              <a:rPr lang="ko-KR" altLang="en-US" dirty="0" smtClean="0">
                <a:solidFill>
                  <a:srgbClr val="FF0000"/>
                </a:solidFill>
              </a:rPr>
              <a:t>운영하려면 그 게시판 이용자의 본인 확인을 위한 방법 및 절차의 마련 등 대통령령으로 정하는 필요한 조치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이하 “본인확인조치”라 한다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r>
              <a:rPr lang="ko-KR" altLang="en-US" dirty="0" smtClean="0">
                <a:solidFill>
                  <a:srgbClr val="FF0000"/>
                </a:solidFill>
              </a:rPr>
              <a:t>를 하여야 한다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altLang="ko-KR" dirty="0" smtClean="0"/>
              <a:t>1. </a:t>
            </a:r>
            <a:r>
              <a:rPr lang="ko-KR" altLang="en-US" dirty="0" smtClean="0"/>
              <a:t>국가기관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지방자치단체 등 </a:t>
            </a:r>
            <a:r>
              <a:rPr lang="en-US" altLang="ko-KR" dirty="0" smtClean="0"/>
              <a:t>(</a:t>
            </a:r>
            <a:r>
              <a:rPr lang="ko-KR" altLang="en-US" dirty="0" smtClean="0"/>
              <a:t>하략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정보통신서비스 제공자로서 제공하는 정보통신서비스의 유형별 일일 평균 이용자 수가 </a:t>
            </a:r>
            <a:r>
              <a:rPr lang="en-US" altLang="ko-KR" dirty="0" smtClean="0"/>
              <a:t>10</a:t>
            </a:r>
            <a:r>
              <a:rPr lang="ko-KR" altLang="en-US" dirty="0" err="1" smtClean="0"/>
              <a:t>만명</a:t>
            </a:r>
            <a:r>
              <a:rPr lang="ko-KR" altLang="en-US" dirty="0" smtClean="0"/>
              <a:t> 이상이면서 대통령령으로 정하는 기준에 해당되는 자</a:t>
            </a:r>
          </a:p>
          <a:p>
            <a:r>
              <a:rPr lang="ko-KR" altLang="en-US" dirty="0" smtClean="0"/>
              <a:t>② 방송통신위원회는 제</a:t>
            </a:r>
            <a:r>
              <a:rPr lang="en-US" altLang="ko-KR" dirty="0" smtClean="0"/>
              <a:t>1</a:t>
            </a:r>
            <a:r>
              <a:rPr lang="ko-KR" altLang="en-US" dirty="0" err="1" smtClean="0"/>
              <a:t>항제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호에 따른 기준에 해당되는 정보통신서비스 제공자가 본인확인조치를 하지 아니하면 본인확인조치를 하도록 명령할 수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모바일환경에서의</a:t>
            </a:r>
            <a:r>
              <a:rPr lang="ko-KR" altLang="en-US" dirty="0" smtClean="0"/>
              <a:t> 위치정보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GPS</a:t>
            </a:r>
            <a:r>
              <a:rPr lang="ko-KR" altLang="en-US" dirty="0" smtClean="0"/>
              <a:t>를 통한 단말기 위치정보 수집</a:t>
            </a:r>
            <a:endParaRPr lang="en-US" altLang="ko-KR" dirty="0" smtClean="0"/>
          </a:p>
          <a:p>
            <a:r>
              <a:rPr lang="ko-KR" altLang="en-US" dirty="0" smtClean="0"/>
              <a:t>위성통신이 </a:t>
            </a:r>
            <a:r>
              <a:rPr lang="ko-KR" altLang="en-US" dirty="0" err="1" smtClean="0"/>
              <a:t>안되는</a:t>
            </a:r>
            <a:r>
              <a:rPr lang="ko-KR" altLang="en-US" dirty="0" smtClean="0"/>
              <a:t> 곳에서는 단말기위치</a:t>
            </a:r>
            <a:r>
              <a:rPr lang="en-US" altLang="ko-KR" dirty="0" smtClean="0">
                <a:sym typeface="Wingdings" pitchFamily="2" charset="2"/>
              </a:rPr>
              <a:t></a:t>
            </a:r>
            <a:r>
              <a:rPr lang="ko-KR" altLang="en-US" dirty="0" smtClean="0">
                <a:sym typeface="Wingdings" pitchFamily="2" charset="2"/>
              </a:rPr>
              <a:t>무선 </a:t>
            </a:r>
            <a:r>
              <a:rPr lang="en-US" altLang="ko-KR" dirty="0" smtClean="0">
                <a:sym typeface="Wingdings" pitchFamily="2" charset="2"/>
              </a:rPr>
              <a:t>AP</a:t>
            </a:r>
            <a:r>
              <a:rPr lang="ko-KR" altLang="en-US" dirty="0" smtClean="0">
                <a:sym typeface="Wingdings" pitchFamily="2" charset="2"/>
              </a:rPr>
              <a:t>위치 </a:t>
            </a:r>
            <a:r>
              <a:rPr lang="en-US" altLang="ko-KR" dirty="0" smtClean="0">
                <a:sym typeface="Wingdings" pitchFamily="2" charset="2"/>
              </a:rPr>
              <a:t> </a:t>
            </a:r>
            <a:r>
              <a:rPr lang="ko-KR" altLang="en-US" dirty="0" smtClean="0">
                <a:sym typeface="Wingdings" pitchFamily="2" charset="2"/>
              </a:rPr>
              <a:t>기지국 </a:t>
            </a:r>
            <a:r>
              <a:rPr lang="en-US" altLang="ko-KR" dirty="0" smtClean="0">
                <a:sym typeface="Wingdings" pitchFamily="2" charset="2"/>
              </a:rPr>
              <a:t>ID </a:t>
            </a:r>
            <a:r>
              <a:rPr lang="ko-KR" altLang="en-US" dirty="0" smtClean="0">
                <a:sym typeface="Wingdings" pitchFamily="2" charset="2"/>
              </a:rPr>
              <a:t>위치로 추적</a:t>
            </a:r>
            <a:endParaRPr lang="en-US" altLang="ko-KR" dirty="0" smtClean="0">
              <a:sym typeface="Wingdings" pitchFamily="2" charset="2"/>
            </a:endParaRPr>
          </a:p>
          <a:p>
            <a:r>
              <a:rPr lang="ko-KR" altLang="en-US" dirty="0" smtClean="0">
                <a:sym typeface="Wingdings" pitchFamily="2" charset="2"/>
              </a:rPr>
              <a:t>무선</a:t>
            </a:r>
            <a:r>
              <a:rPr lang="en-US" altLang="ko-KR" dirty="0" smtClean="0">
                <a:sym typeface="Wingdings" pitchFamily="2" charset="2"/>
              </a:rPr>
              <a:t>AP</a:t>
            </a:r>
            <a:r>
              <a:rPr lang="ko-KR" altLang="en-US" dirty="0" smtClean="0">
                <a:sym typeface="Wingdings" pitchFamily="2" charset="2"/>
              </a:rPr>
              <a:t>와 기지국</a:t>
            </a:r>
            <a:r>
              <a:rPr lang="en-US" altLang="ko-KR" dirty="0" smtClean="0">
                <a:sym typeface="Wingdings" pitchFamily="2" charset="2"/>
              </a:rPr>
              <a:t>ID</a:t>
            </a:r>
            <a:r>
              <a:rPr lang="ko-KR" altLang="en-US" dirty="0" smtClean="0">
                <a:sym typeface="Wingdings" pitchFamily="2" charset="2"/>
              </a:rPr>
              <a:t>를 </a:t>
            </a:r>
            <a:r>
              <a:rPr lang="ko-KR" altLang="en-US" dirty="0" err="1" smtClean="0">
                <a:sym typeface="Wingdings" pitchFamily="2" charset="2"/>
              </a:rPr>
              <a:t>스캔하여</a:t>
            </a:r>
            <a:r>
              <a:rPr lang="ko-KR" altLang="en-US" dirty="0" smtClean="0">
                <a:sym typeface="Wingdings" pitchFamily="2" charset="2"/>
              </a:rPr>
              <a:t> </a:t>
            </a:r>
            <a:r>
              <a:rPr lang="en-US" altLang="ko-KR" dirty="0" smtClean="0">
                <a:sym typeface="Wingdings" pitchFamily="2" charset="2"/>
              </a:rPr>
              <a:t>DB</a:t>
            </a:r>
            <a:r>
              <a:rPr lang="ko-KR" altLang="en-US" dirty="0" smtClean="0">
                <a:sym typeface="Wingdings" pitchFamily="2" charset="2"/>
              </a:rPr>
              <a:t>로 서비스하는 사업자와 </a:t>
            </a:r>
            <a:r>
              <a:rPr lang="ko-KR" altLang="en-US" dirty="0" err="1" smtClean="0">
                <a:sym typeface="Wingdings" pitchFamily="2" charset="2"/>
              </a:rPr>
              <a:t>모바일단말기</a:t>
            </a:r>
            <a:r>
              <a:rPr lang="ko-KR" altLang="en-US" dirty="0" smtClean="0">
                <a:sym typeface="Wingdings" pitchFamily="2" charset="2"/>
              </a:rPr>
              <a:t> 업체가 계약</a:t>
            </a:r>
            <a:r>
              <a:rPr lang="en-US" altLang="ko-KR" dirty="0" smtClean="0">
                <a:sym typeface="Wingdings" pitchFamily="2" charset="2"/>
              </a:rPr>
              <a:t>,</a:t>
            </a:r>
            <a:r>
              <a:rPr lang="ko-KR" altLang="en-US" dirty="0" smtClean="0">
                <a:sym typeface="Wingdings" pitchFamily="2" charset="2"/>
              </a:rPr>
              <a:t> 서비스</a:t>
            </a:r>
            <a:endParaRPr lang="en-US" altLang="ko-KR" dirty="0" smtClean="0">
              <a:sym typeface="Wingdings" pitchFamily="2" charset="2"/>
            </a:endParaRPr>
          </a:p>
          <a:p>
            <a:r>
              <a:rPr lang="ko-KR" altLang="en-US" dirty="0" smtClean="0">
                <a:sym typeface="Wingdings" pitchFamily="2" charset="2"/>
              </a:rPr>
              <a:t>개인위치정보는 통신망서비스사업자가 보유</a:t>
            </a:r>
            <a:endParaRPr lang="ko-KR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이동통신과 개인정보 문제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통신실명제</a:t>
            </a:r>
            <a:r>
              <a:rPr lang="en-US" altLang="ko-KR" dirty="0" smtClean="0"/>
              <a:t>(?) : </a:t>
            </a:r>
            <a:r>
              <a:rPr lang="ko-KR" altLang="en-US" dirty="0" err="1" smtClean="0"/>
              <a:t>가입시</a:t>
            </a:r>
            <a:r>
              <a:rPr lang="ko-KR" altLang="en-US" dirty="0" smtClean="0"/>
              <a:t> 주민번호 등 개인정보수집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금년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“USIM </a:t>
            </a:r>
            <a:r>
              <a:rPr lang="ko-KR" altLang="en-US" dirty="0" smtClean="0"/>
              <a:t>활성화를 위한 제도개선방안</a:t>
            </a:r>
            <a:r>
              <a:rPr lang="en-US" altLang="ko-KR" dirty="0" smtClean="0"/>
              <a:t>”</a:t>
            </a:r>
            <a:endParaRPr lang="en-US" altLang="ko-KR" dirty="0" smtClean="0">
              <a:sym typeface="Wingdings" pitchFamily="2" charset="2"/>
            </a:endParaRPr>
          </a:p>
          <a:p>
            <a:pPr lvl="1"/>
            <a:r>
              <a:rPr lang="ko-KR" altLang="en-US" dirty="0" err="1" smtClean="0">
                <a:sym typeface="Wingdings" pitchFamily="2" charset="2"/>
              </a:rPr>
              <a:t>이통사간에</a:t>
            </a:r>
            <a:r>
              <a:rPr lang="ko-KR" altLang="en-US" dirty="0" smtClean="0">
                <a:sym typeface="Wingdings" pitchFamily="2" charset="2"/>
              </a:rPr>
              <a:t> </a:t>
            </a:r>
            <a:r>
              <a:rPr lang="en-US" altLang="ko-KR" dirty="0" smtClean="0">
                <a:sym typeface="Wingdings" pitchFamily="2" charset="2"/>
              </a:rPr>
              <a:t>IMEI</a:t>
            </a:r>
            <a:r>
              <a:rPr lang="ko-KR" altLang="en-US" dirty="0" smtClean="0">
                <a:sym typeface="Wingdings" pitchFamily="2" charset="2"/>
              </a:rPr>
              <a:t>를 공유토록 하여 사업자 전환 가능케</a:t>
            </a:r>
            <a:endParaRPr lang="en-US" altLang="ko-KR" dirty="0" smtClean="0">
              <a:sym typeface="Wingdings" pitchFamily="2" charset="2"/>
            </a:endParaRPr>
          </a:p>
          <a:p>
            <a:pPr lvl="1"/>
            <a:r>
              <a:rPr lang="en-US" altLang="ko-KR" dirty="0" smtClean="0"/>
              <a:t>IMEI </a:t>
            </a:r>
            <a:r>
              <a:rPr lang="ko-KR" altLang="en-US" dirty="0" smtClean="0"/>
              <a:t>관리하지 않는 문제는 중장기적으로 검토</a:t>
            </a:r>
            <a:endParaRPr lang="en-US" altLang="ko-KR" dirty="0" smtClean="0"/>
          </a:p>
          <a:p>
            <a:r>
              <a:rPr lang="en-US" altLang="ko-KR" dirty="0" smtClean="0"/>
              <a:t>IMEI (International Mobile Equipment Identity) : </a:t>
            </a:r>
            <a:r>
              <a:rPr lang="ko-KR" altLang="en-US" dirty="0" smtClean="0"/>
              <a:t>모든 </a:t>
            </a:r>
            <a:r>
              <a:rPr lang="en-US" altLang="ko-KR" dirty="0"/>
              <a:t>GSM, </a:t>
            </a:r>
            <a:r>
              <a:rPr lang="en-US" altLang="ko-KR" dirty="0" smtClean="0"/>
              <a:t>W-CDMA </a:t>
            </a:r>
            <a:r>
              <a:rPr lang="ko-KR" altLang="en-US" dirty="0"/>
              <a:t>휴대폰 기기를 식별하기 위해 사용하는 </a:t>
            </a:r>
            <a:r>
              <a:rPr lang="en-US" altLang="ko-KR" dirty="0"/>
              <a:t>15</a:t>
            </a:r>
            <a:r>
              <a:rPr lang="ko-KR" altLang="en-US" dirty="0"/>
              <a:t>자리의 숫자로 주로 도난</a:t>
            </a:r>
            <a:r>
              <a:rPr lang="en-US" altLang="ko-KR" dirty="0"/>
              <a:t>/</a:t>
            </a:r>
            <a:r>
              <a:rPr lang="ko-KR" altLang="en-US" dirty="0"/>
              <a:t>분실된 장치를 사용 중지 시키거나 하는 용도로 사용된다</a:t>
            </a:r>
            <a:r>
              <a:rPr lang="en-US" altLang="ko-KR" dirty="0"/>
              <a:t>. </a:t>
            </a:r>
            <a:r>
              <a:rPr lang="ko-KR" altLang="en-US" dirty="0" smtClean="0"/>
              <a:t>휴대폰 기기를 식별하기 위해서만 사용</a:t>
            </a:r>
            <a:r>
              <a:rPr lang="en-US" altLang="ko-KR" dirty="0" smtClean="0"/>
              <a:t>. </a:t>
            </a:r>
            <a:r>
              <a:rPr lang="ko-KR" altLang="en-US" dirty="0" smtClean="0"/>
              <a:t>사용자의 식별은 별도로 </a:t>
            </a:r>
            <a:r>
              <a:rPr lang="en-US" altLang="ko-KR" dirty="0" smtClean="0"/>
              <a:t>SIM </a:t>
            </a:r>
            <a:r>
              <a:rPr lang="ko-KR" altLang="en-US" dirty="0" smtClean="0"/>
              <a:t>카드를 이용하여 이루어진다</a:t>
            </a:r>
            <a:r>
              <a:rPr lang="en-US" altLang="ko-KR" dirty="0" smtClean="0"/>
              <a:t>.</a:t>
            </a:r>
            <a:endParaRPr lang="en-US" altLang="ko-KR" dirty="0" smtClean="0"/>
          </a:p>
          <a:p>
            <a:r>
              <a:rPr lang="en-US" altLang="ko-KR" dirty="0" smtClean="0"/>
              <a:t>ESN (Electronic Serial Number) : CDMA</a:t>
            </a:r>
            <a:r>
              <a:rPr lang="ko-KR" altLang="en-US" dirty="0" smtClean="0"/>
              <a:t> 통신사가 인증한 단말기 고유번호</a:t>
            </a:r>
            <a:endParaRPr lang="en-US" altLang="ko-KR" dirty="0" smtClean="0"/>
          </a:p>
          <a:p>
            <a:r>
              <a:rPr lang="en-US" altLang="ko-KR" dirty="0" smtClean="0"/>
              <a:t>USIM (Universal </a:t>
            </a:r>
            <a:r>
              <a:rPr lang="en-US" altLang="ko-KR" dirty="0" err="1" smtClean="0"/>
              <a:t>Suberscriber</a:t>
            </a:r>
            <a:r>
              <a:rPr lang="en-US" altLang="ko-KR" dirty="0" smtClean="0"/>
              <a:t> Identity Module) : </a:t>
            </a:r>
            <a:r>
              <a:rPr lang="ko-KR" altLang="en-US" dirty="0" smtClean="0"/>
              <a:t>가입자 인증카드</a:t>
            </a:r>
            <a:r>
              <a:rPr lang="en-US" altLang="ko-KR" dirty="0" smtClean="0"/>
              <a:t>, ESN </a:t>
            </a:r>
            <a:r>
              <a:rPr lang="ko-KR" altLang="en-US" dirty="0" smtClean="0"/>
              <a:t>내장</a:t>
            </a:r>
            <a:r>
              <a:rPr lang="en-US" altLang="ko-KR" dirty="0"/>
              <a:t/>
            </a:r>
            <a:br>
              <a:rPr lang="en-US" altLang="ko-KR" dirty="0"/>
            </a:br>
            <a:endParaRPr lang="ko-KR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광고 규제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ko-KR" altLang="en-US" sz="1200" dirty="0" smtClean="0"/>
              <a:t>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광고의 공정화에 관한 법률</a:t>
            </a:r>
            <a:endParaRPr lang="en-US" altLang="ko-KR" sz="1200" dirty="0" smtClean="0"/>
          </a:p>
          <a:p>
            <a:r>
              <a:rPr lang="ko-KR" altLang="en-US" sz="1200" dirty="0" smtClean="0"/>
              <a:t>제</a:t>
            </a:r>
            <a:r>
              <a:rPr lang="en-US" altLang="ko-KR" sz="1200" dirty="0" smtClean="0"/>
              <a:t>3</a:t>
            </a:r>
            <a:r>
              <a:rPr lang="ko-KR" altLang="en-US" sz="1200" dirty="0" smtClean="0"/>
              <a:t>조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부당한 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광고행위의 금지</a:t>
            </a:r>
            <a:r>
              <a:rPr lang="en-US" altLang="ko-KR" sz="1200" dirty="0" smtClean="0"/>
              <a:t>) ①</a:t>
            </a:r>
            <a:r>
              <a:rPr lang="ko-KR" altLang="en-US" sz="1200" dirty="0" err="1" smtClean="0"/>
              <a:t>사업자등은</a:t>
            </a:r>
            <a:r>
              <a:rPr lang="ko-KR" altLang="en-US" sz="1200" dirty="0" smtClean="0"/>
              <a:t> 소비자를 속이거나 소비자로 하여금 잘못 알게 할 우려가 있는 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광고행위로서 공정한 거래질서를 저해할 우려가 있는 다음 각호의 행위를 하거나 다른 </a:t>
            </a:r>
            <a:r>
              <a:rPr lang="ko-KR" altLang="en-US" sz="1200" dirty="0" err="1" smtClean="0"/>
              <a:t>사업자등으로</a:t>
            </a:r>
            <a:r>
              <a:rPr lang="ko-KR" altLang="en-US" sz="1200" dirty="0" smtClean="0"/>
              <a:t> 하여금 이를 행하게 하여서는 </a:t>
            </a:r>
            <a:r>
              <a:rPr lang="ko-KR" altLang="en-US" sz="1200" dirty="0" err="1" smtClean="0"/>
              <a:t>아니된다</a:t>
            </a:r>
            <a:r>
              <a:rPr lang="en-US" altLang="ko-KR" sz="1200" dirty="0" smtClean="0"/>
              <a:t>.</a:t>
            </a:r>
          </a:p>
          <a:p>
            <a:r>
              <a:rPr lang="en-US" altLang="ko-KR" sz="1200" dirty="0" smtClean="0"/>
              <a:t>1. </a:t>
            </a:r>
            <a:r>
              <a:rPr lang="ko-KR" altLang="en-US" sz="1200" dirty="0" smtClean="0"/>
              <a:t>허위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과장의 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</a:t>
            </a:r>
          </a:p>
          <a:p>
            <a:r>
              <a:rPr lang="en-US" altLang="ko-KR" sz="1200" dirty="0" smtClean="0"/>
              <a:t>2. </a:t>
            </a:r>
            <a:r>
              <a:rPr lang="ko-KR" altLang="en-US" sz="1200" dirty="0" smtClean="0"/>
              <a:t>기만적인 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</a:t>
            </a:r>
          </a:p>
          <a:p>
            <a:r>
              <a:rPr lang="en-US" altLang="ko-KR" sz="1200" dirty="0" smtClean="0"/>
              <a:t>3. </a:t>
            </a:r>
            <a:r>
              <a:rPr lang="ko-KR" altLang="en-US" sz="1200" dirty="0" smtClean="0"/>
              <a:t>부당하게 비교하는 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</a:t>
            </a:r>
          </a:p>
          <a:p>
            <a:r>
              <a:rPr lang="en-US" altLang="ko-KR" sz="1200" dirty="0" smtClean="0"/>
              <a:t>4. </a:t>
            </a:r>
            <a:r>
              <a:rPr lang="ko-KR" altLang="en-US" sz="1200" dirty="0" smtClean="0"/>
              <a:t>비방적인 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</a:t>
            </a:r>
          </a:p>
          <a:p>
            <a:r>
              <a:rPr lang="ko-KR" altLang="en-US" sz="1200" dirty="0" smtClean="0"/>
              <a:t>②제</a:t>
            </a:r>
            <a:r>
              <a:rPr lang="en-US" altLang="ko-KR" sz="1200" dirty="0" smtClean="0"/>
              <a:t>1</a:t>
            </a:r>
            <a:r>
              <a:rPr lang="ko-KR" altLang="en-US" sz="1200" dirty="0" smtClean="0"/>
              <a:t>항 각호의 행위에 대한 구체적인 내용은 대통령령으로 정한다</a:t>
            </a:r>
            <a:r>
              <a:rPr lang="en-US" altLang="ko-KR" sz="1200" dirty="0" smtClean="0"/>
              <a:t>.</a:t>
            </a:r>
          </a:p>
          <a:p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ko-KR" altLang="en-US" sz="1200" dirty="0" smtClean="0"/>
              <a:t>제</a:t>
            </a:r>
            <a:r>
              <a:rPr lang="en-US" altLang="ko-KR" sz="1200" dirty="0" smtClean="0"/>
              <a:t>4</a:t>
            </a:r>
            <a:r>
              <a:rPr lang="ko-KR" altLang="en-US" sz="1200" dirty="0" smtClean="0"/>
              <a:t>조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중요정보의 고시 및 통합공고</a:t>
            </a:r>
            <a:r>
              <a:rPr lang="en-US" altLang="ko-KR" sz="1200" dirty="0" smtClean="0"/>
              <a:t>) ①</a:t>
            </a:r>
            <a:r>
              <a:rPr lang="ko-KR" altLang="en-US" sz="1200" dirty="0" smtClean="0"/>
              <a:t>공정거래위원회는 </a:t>
            </a:r>
            <a:r>
              <a:rPr lang="ko-KR" altLang="en-US" sz="1200" dirty="0" err="1" smtClean="0"/>
              <a:t>상품등이나</a:t>
            </a:r>
            <a:r>
              <a:rPr lang="ko-KR" altLang="en-US" sz="1200" dirty="0" smtClean="0"/>
              <a:t> 거래분야의 성질에 비추어 소비자의 보호 또는 공정한 거래질서의 유지를 위하여 필요한 사항으로서 다음 각 호의 어느 하나에 해당하는 사항인 경우에는 </a:t>
            </a:r>
            <a:r>
              <a:rPr lang="ko-KR" altLang="en-US" sz="1200" dirty="0" err="1" smtClean="0"/>
              <a:t>사업자등이</a:t>
            </a:r>
            <a:r>
              <a:rPr lang="ko-KR" altLang="en-US" sz="1200" dirty="0" smtClean="0"/>
              <a:t> 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광고에 포함하여야 하는 사항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이하 </a:t>
            </a:r>
            <a:r>
              <a:rPr lang="en-US" altLang="ko-KR" sz="1200" dirty="0" smtClean="0"/>
              <a:t>"</a:t>
            </a:r>
            <a:r>
              <a:rPr lang="ko-KR" altLang="en-US" sz="1200" dirty="0" smtClean="0"/>
              <a:t>중요정보</a:t>
            </a:r>
            <a:r>
              <a:rPr lang="en-US" altLang="ko-KR" sz="1200" dirty="0" smtClean="0"/>
              <a:t>"</a:t>
            </a:r>
            <a:r>
              <a:rPr lang="ko-KR" altLang="en-US" sz="1200" dirty="0" smtClean="0"/>
              <a:t>라 한다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과 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광고의 방법을 고시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인터넷 게재를 포함한다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이하 같다</a:t>
            </a:r>
            <a:r>
              <a:rPr lang="en-US" altLang="ko-KR" sz="1200" dirty="0" smtClean="0"/>
              <a:t>)</a:t>
            </a:r>
            <a:r>
              <a:rPr lang="ko-KR" altLang="en-US" sz="1200" dirty="0" smtClean="0"/>
              <a:t>할 수 있다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다만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다른 법령에서 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광고를 하도록 한 사항을 제외한다</a:t>
            </a:r>
            <a:r>
              <a:rPr lang="en-US" altLang="ko-KR" sz="1200" dirty="0" smtClean="0"/>
              <a:t>.</a:t>
            </a:r>
          </a:p>
          <a:p>
            <a:r>
              <a:rPr lang="en-US" altLang="ko-KR" sz="1200" dirty="0" smtClean="0"/>
              <a:t>1. </a:t>
            </a:r>
            <a:r>
              <a:rPr lang="ko-KR" altLang="en-US" sz="1200" dirty="0" smtClean="0"/>
              <a:t>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광고를 하지 아니하여 소비자의 피해가 자주 발생하고 있는 사항</a:t>
            </a:r>
          </a:p>
          <a:p>
            <a:r>
              <a:rPr lang="en-US" altLang="ko-KR" sz="1200" dirty="0" smtClean="0"/>
              <a:t>2. </a:t>
            </a:r>
            <a:r>
              <a:rPr lang="ko-KR" altLang="en-US" sz="1200" dirty="0" smtClean="0"/>
              <a:t>표시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광고를 하지 아니할 경우에는 다음 각 목의 어느 하나에 해당하는 사정이 생길 우려가 있는 사항</a:t>
            </a:r>
          </a:p>
          <a:p>
            <a:r>
              <a:rPr lang="ko-KR" altLang="en-US" sz="1200" dirty="0" smtClean="0"/>
              <a:t>가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소비자가 </a:t>
            </a:r>
            <a:r>
              <a:rPr lang="ko-KR" altLang="en-US" sz="1200" dirty="0" err="1" smtClean="0"/>
              <a:t>상품등의</a:t>
            </a:r>
            <a:r>
              <a:rPr lang="ko-KR" altLang="en-US" sz="1200" dirty="0" smtClean="0"/>
              <a:t> 중대한 결함 또는 기능상의 한계 등을 정확히 알지 못하여 소비자의 구매선택에 결정적인 영향을 미치게 되는 경우</a:t>
            </a:r>
          </a:p>
          <a:p>
            <a:r>
              <a:rPr lang="ko-KR" altLang="en-US" sz="1200" dirty="0" smtClean="0"/>
              <a:t>나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소비자의 생명</a:t>
            </a:r>
            <a:r>
              <a:rPr lang="en-US" altLang="ko-KR" sz="1200" dirty="0" smtClean="0"/>
              <a:t>·</a:t>
            </a:r>
            <a:r>
              <a:rPr lang="ko-KR" altLang="en-US" sz="1200" dirty="0" smtClean="0"/>
              <a:t>신체상의 위해가 발생할 가능성이 있는 경우</a:t>
            </a:r>
          </a:p>
          <a:p>
            <a:r>
              <a:rPr lang="ko-KR" altLang="en-US" sz="1200" dirty="0" smtClean="0"/>
              <a:t>다</a:t>
            </a:r>
            <a:r>
              <a:rPr lang="en-US" altLang="ko-KR" sz="1200" dirty="0" smtClean="0"/>
              <a:t>. </a:t>
            </a:r>
            <a:r>
              <a:rPr lang="ko-KR" altLang="en-US" sz="1200" dirty="0" smtClean="0"/>
              <a:t>그 밖에 소비자의 합리적인 선택을 현저히 그르칠 가능성이 있거나 공정한 거래질서를 현저히 저해하는 경우</a:t>
            </a:r>
          </a:p>
          <a:p>
            <a:r>
              <a:rPr lang="ko-KR" altLang="en-US" sz="1200" dirty="0" smtClean="0"/>
              <a:t>②</a:t>
            </a:r>
            <a:r>
              <a:rPr lang="ko-KR" altLang="en-US" sz="1200" dirty="0" smtClean="0">
                <a:solidFill>
                  <a:srgbClr val="FF0000"/>
                </a:solidFill>
              </a:rPr>
              <a:t>공정거래위원회는 제</a:t>
            </a:r>
            <a:r>
              <a:rPr lang="en-US" altLang="ko-KR" sz="1200" dirty="0" smtClean="0">
                <a:solidFill>
                  <a:srgbClr val="FF0000"/>
                </a:solidFill>
              </a:rPr>
              <a:t>1</a:t>
            </a:r>
            <a:r>
              <a:rPr lang="ko-KR" altLang="en-US" sz="1200" dirty="0" smtClean="0">
                <a:solidFill>
                  <a:srgbClr val="FF0000"/>
                </a:solidFill>
              </a:rPr>
              <a:t>항의 규정에 따라 고시를 하고자 하는 때에는 관계 행정기관의 장과 미리 협의하여야 한다</a:t>
            </a:r>
            <a:r>
              <a:rPr lang="en-US" altLang="ko-KR" sz="1200" dirty="0" smtClean="0">
                <a:solidFill>
                  <a:srgbClr val="FF0000"/>
                </a:solidFill>
              </a:rPr>
              <a:t>.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이 경우 필요하다고 인정되는 때에는 공청회를 개최하여 사업자단체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「소비자기본법」 제</a:t>
            </a:r>
            <a:r>
              <a:rPr lang="en-US" altLang="ko-KR" sz="1200" dirty="0" smtClean="0"/>
              <a:t>29</a:t>
            </a:r>
            <a:r>
              <a:rPr lang="ko-KR" altLang="en-US" sz="1200" dirty="0" smtClean="0"/>
              <a:t>조의 규정에 따라 등록한 소비자단체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이하 </a:t>
            </a:r>
            <a:r>
              <a:rPr lang="en-US" altLang="ko-KR" sz="1200" dirty="0" smtClean="0"/>
              <a:t>"</a:t>
            </a:r>
            <a:r>
              <a:rPr lang="ko-KR" altLang="en-US" sz="1200" dirty="0" smtClean="0"/>
              <a:t>소비자단체</a:t>
            </a:r>
            <a:r>
              <a:rPr lang="en-US" altLang="ko-KR" sz="1200" dirty="0" smtClean="0"/>
              <a:t>"</a:t>
            </a:r>
            <a:r>
              <a:rPr lang="ko-KR" altLang="en-US" sz="1200" dirty="0" smtClean="0"/>
              <a:t>라 한다</a:t>
            </a:r>
            <a:r>
              <a:rPr lang="en-US" altLang="ko-KR" sz="1200" dirty="0" smtClean="0"/>
              <a:t>), </a:t>
            </a:r>
            <a:r>
              <a:rPr lang="ko-KR" altLang="en-US" sz="1200" dirty="0" smtClean="0"/>
              <a:t>그 밖의 이해관계인 등의 의견을 들을 수 있다</a:t>
            </a:r>
            <a:r>
              <a:rPr lang="en-US" altLang="ko-KR" sz="1200" dirty="0" smtClean="0"/>
              <a:t>.</a:t>
            </a:r>
          </a:p>
          <a:p>
            <a:endParaRPr lang="ko-KR" alt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맞춤형 광고와 소비자 문제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개인정보 수집동의 및 수집된 정보의 삭제</a:t>
            </a:r>
            <a:r>
              <a:rPr lang="en-US" altLang="ko-KR" dirty="0" smtClean="0"/>
              <a:t>(</a:t>
            </a:r>
            <a:r>
              <a:rPr lang="ko-KR" altLang="en-US" dirty="0" smtClean="0"/>
              <a:t>혹은 수집정보의 보존시한문제</a:t>
            </a:r>
            <a:r>
              <a:rPr lang="en-US" altLang="ko-KR" dirty="0" smtClean="0"/>
              <a:t>) : opt-in vs. opt-out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소비자들의 절대다수는 맞춤형 광고 자체를 원치 않음 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예 </a:t>
            </a:r>
            <a:r>
              <a:rPr lang="en-US" altLang="ko-KR" dirty="0" smtClean="0"/>
              <a:t>: 2009. 9. </a:t>
            </a:r>
            <a:r>
              <a:rPr lang="ko-KR" altLang="en-US" dirty="0" smtClean="0"/>
              <a:t>미국 </a:t>
            </a:r>
            <a:r>
              <a:rPr lang="ko-KR" altLang="en-US" dirty="0" err="1" smtClean="0"/>
              <a:t>로즈재단</a:t>
            </a:r>
            <a:r>
              <a:rPr lang="ko-KR" altLang="en-US" dirty="0" smtClean="0"/>
              <a:t> 지원 맞춤형 광고에 관한 연구</a:t>
            </a:r>
            <a:endParaRPr lang="en-US" altLang="ko-KR" dirty="0" smtClean="0"/>
          </a:p>
          <a:p>
            <a:r>
              <a:rPr lang="ko-KR" altLang="en-US" dirty="0" smtClean="0"/>
              <a:t>수집된 개인정보를 이용한 사회적 차별 가능</a:t>
            </a:r>
            <a:endParaRPr lang="en-US" altLang="ko-KR" dirty="0" smtClean="0"/>
          </a:p>
          <a:p>
            <a:r>
              <a:rPr lang="ko-KR" altLang="en-US" dirty="0" smtClean="0"/>
              <a:t>맞춤형 마케팅을 이용한 왜곡된 정보제공과 불리한 서비스 제공 가능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정보통신망법의 개인정보보존기한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29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개인정보의 파기</a:t>
            </a:r>
            <a:r>
              <a:rPr lang="en-US" altLang="ko-KR" dirty="0" smtClean="0"/>
              <a:t>) </a:t>
            </a:r>
            <a:r>
              <a:rPr lang="ko-KR" altLang="en-US" dirty="0" smtClean="0"/>
              <a:t>정보통신서비스 </a:t>
            </a:r>
            <a:r>
              <a:rPr lang="ko-KR" altLang="en-US" dirty="0" err="1" smtClean="0"/>
              <a:t>제공자등은</a:t>
            </a:r>
            <a:r>
              <a:rPr lang="ko-KR" altLang="en-US" dirty="0" smtClean="0"/>
              <a:t> 다음 각 호의 어느 하나에 해당하는 경우에는 해당 개인정보를 지체 없이 파기하여야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다른 법률에 따라 개인정보를 보존하여야 하는 경우에는 그러하지 아니하다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1.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23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 단서 또는 제</a:t>
            </a:r>
            <a:r>
              <a:rPr lang="en-US" altLang="ko-KR" dirty="0" smtClean="0"/>
              <a:t>24</a:t>
            </a:r>
            <a:r>
              <a:rPr lang="ko-KR" altLang="en-US" dirty="0" smtClean="0"/>
              <a:t>조의</a:t>
            </a:r>
            <a:r>
              <a:rPr lang="en-US" altLang="ko-KR" dirty="0" smtClean="0"/>
              <a:t>2</a:t>
            </a:r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</a:t>
            </a:r>
            <a:r>
              <a:rPr lang="en-US" altLang="ko-KR" dirty="0" smtClean="0"/>
              <a:t>·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항에 따라 동의를 받은 개인정보의 수집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이용 목적이나 제</a:t>
            </a:r>
            <a:r>
              <a:rPr lang="en-US" altLang="ko-KR" dirty="0" smtClean="0"/>
              <a:t>22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 각 </a:t>
            </a:r>
            <a:r>
              <a:rPr lang="ko-KR" altLang="en-US" dirty="0" err="1" smtClean="0"/>
              <a:t>호에서</a:t>
            </a:r>
            <a:r>
              <a:rPr lang="ko-KR" altLang="en-US" dirty="0" smtClean="0"/>
              <a:t> 정한 해당 목적을 달성한 경우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23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 단서 또는 제</a:t>
            </a:r>
            <a:r>
              <a:rPr lang="en-US" altLang="ko-KR" dirty="0" smtClean="0"/>
              <a:t>24</a:t>
            </a:r>
            <a:r>
              <a:rPr lang="ko-KR" altLang="en-US" dirty="0" smtClean="0"/>
              <a:t>조의</a:t>
            </a:r>
            <a:r>
              <a:rPr lang="en-US" altLang="ko-KR" dirty="0" smtClean="0"/>
              <a:t>2</a:t>
            </a:r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</a:t>
            </a:r>
            <a:r>
              <a:rPr lang="en-US" altLang="ko-KR" dirty="0" smtClean="0"/>
              <a:t>·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항에 따라 동의를 받은 개인정보의 보유 및 이용 기간이 끝난 경우</a:t>
            </a:r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항에 따라 이용자의 동의를 받지 아니하고 수집</a:t>
            </a:r>
            <a:r>
              <a:rPr lang="en-US" altLang="ko-KR" dirty="0" smtClean="0"/>
              <a:t>·</a:t>
            </a:r>
            <a:r>
              <a:rPr lang="ko-KR" altLang="en-US" dirty="0" smtClean="0"/>
              <a:t>이용한 경우에는 제</a:t>
            </a:r>
            <a:r>
              <a:rPr lang="en-US" altLang="ko-KR" dirty="0" smtClean="0"/>
              <a:t>27</a:t>
            </a:r>
            <a:r>
              <a:rPr lang="ko-KR" altLang="en-US" dirty="0" smtClean="0"/>
              <a:t>조의</a:t>
            </a:r>
            <a:r>
              <a:rPr lang="en-US" altLang="ko-KR" dirty="0" smtClean="0"/>
              <a:t>2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err="1" smtClean="0"/>
              <a:t>항제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호에 따른 개인정보의 보유 및 이용 기간이 끝난 경우</a:t>
            </a:r>
          </a:p>
          <a:p>
            <a:r>
              <a:rPr lang="en-US" altLang="ko-KR" dirty="0" smtClean="0"/>
              <a:t>4. </a:t>
            </a:r>
            <a:r>
              <a:rPr lang="ko-KR" altLang="en-US" dirty="0" smtClean="0"/>
              <a:t>사업을 폐업하는 경우</a:t>
            </a:r>
            <a:endParaRPr lang="en-US" altLang="ko-KR" dirty="0" smtClean="0"/>
          </a:p>
          <a:p>
            <a:r>
              <a:rPr lang="en-US" altLang="ko-KR" dirty="0" smtClean="0"/>
              <a:t> </a:t>
            </a:r>
          </a:p>
          <a:p>
            <a:r>
              <a:rPr lang="ko-KR" altLang="en-US" dirty="0" smtClean="0"/>
              <a:t>제</a:t>
            </a:r>
            <a:r>
              <a:rPr lang="en-US" altLang="ko-KR" dirty="0" smtClean="0"/>
              <a:t>43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영상 또는 음향정보 제공사업자의 보관의무</a:t>
            </a:r>
            <a:r>
              <a:rPr lang="en-US" altLang="ko-KR" dirty="0" smtClean="0"/>
              <a:t>) ① </a:t>
            </a:r>
            <a:r>
              <a:rPr lang="ko-KR" altLang="en-US" dirty="0" smtClean="0"/>
              <a:t>「청소년보호법」 제</a:t>
            </a:r>
            <a:r>
              <a:rPr lang="en-US" altLang="ko-KR" dirty="0" smtClean="0"/>
              <a:t>7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호에 따른 </a:t>
            </a:r>
            <a:r>
              <a:rPr lang="ko-KR" altLang="en-US" dirty="0" err="1" smtClean="0"/>
              <a:t>매체물로서</a:t>
            </a:r>
            <a:r>
              <a:rPr lang="ko-KR" altLang="en-US" dirty="0" smtClean="0"/>
              <a:t> 같은 법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호에 따른 </a:t>
            </a:r>
            <a:r>
              <a:rPr lang="ko-KR" altLang="en-US" dirty="0" err="1" smtClean="0"/>
              <a:t>청소년유해매체물을</a:t>
            </a:r>
            <a:r>
              <a:rPr lang="ko-KR" altLang="en-US" dirty="0" smtClean="0"/>
              <a:t> 이용자의 컴퓨터에 저장 또는 기록되지 아니하는 방식으로 제공하는 것을 영업으로 하는 정보제공자 중 대통령령으로 정하는 자는 해당 정보를 보관하여야 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②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항에 따른 정보제공자가 해당 정보를 보관하여야 할 기간은 대통령령으로 정한다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r>
              <a:rPr lang="ko-KR" altLang="en-US" dirty="0" smtClean="0"/>
              <a:t>부속 시행령</a:t>
            </a:r>
          </a:p>
          <a:p>
            <a:pPr>
              <a:buNone/>
            </a:pPr>
            <a:r>
              <a:rPr lang="ko-KR" altLang="en-US" dirty="0" smtClean="0"/>
              <a:t>제</a:t>
            </a:r>
            <a:r>
              <a:rPr lang="en-US" altLang="ko-KR" dirty="0" smtClean="0"/>
              <a:t>28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영상 또는 음향정보의 보관 등</a:t>
            </a:r>
            <a:r>
              <a:rPr lang="en-US" altLang="ko-KR" dirty="0" smtClean="0"/>
              <a:t>) ① </a:t>
            </a:r>
            <a:r>
              <a:rPr lang="ko-KR" altLang="en-US" dirty="0" smtClean="0"/>
              <a:t>법 제</a:t>
            </a:r>
            <a:r>
              <a:rPr lang="en-US" altLang="ko-KR" dirty="0" smtClean="0"/>
              <a:t>43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항에서 </a:t>
            </a:r>
            <a:r>
              <a:rPr lang="en-US" altLang="ko-KR" dirty="0" smtClean="0"/>
              <a:t>"</a:t>
            </a:r>
            <a:r>
              <a:rPr lang="ko-KR" altLang="en-US" dirty="0" smtClean="0"/>
              <a:t>대통령령이 정하는 자</a:t>
            </a:r>
            <a:r>
              <a:rPr lang="en-US" altLang="ko-KR" dirty="0" smtClean="0"/>
              <a:t>"</a:t>
            </a:r>
            <a:r>
              <a:rPr lang="ko-KR" altLang="en-US" dirty="0" smtClean="0"/>
              <a:t>란 전기통신회선을 통하여 정보를 유통시키는 자를 말한다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다만</a:t>
            </a:r>
            <a:r>
              <a:rPr lang="en-US" altLang="ko-KR" dirty="0" smtClean="0"/>
              <a:t>, "</a:t>
            </a:r>
            <a:r>
              <a:rPr lang="ko-KR" altLang="en-US" dirty="0" smtClean="0"/>
              <a:t>방송</a:t>
            </a:r>
            <a:r>
              <a:rPr lang="en-US" altLang="ko-KR" dirty="0" smtClean="0"/>
              <a:t>", "</a:t>
            </a:r>
            <a:r>
              <a:rPr lang="ko-KR" altLang="en-US" dirty="0" smtClean="0"/>
              <a:t>텔레비전</a:t>
            </a:r>
            <a:r>
              <a:rPr lang="en-US" altLang="ko-KR" dirty="0" smtClean="0"/>
              <a:t>" </a:t>
            </a:r>
            <a:r>
              <a:rPr lang="ko-KR" altLang="en-US" dirty="0" smtClean="0"/>
              <a:t>또는 </a:t>
            </a:r>
            <a:r>
              <a:rPr lang="en-US" altLang="ko-KR" dirty="0" smtClean="0"/>
              <a:t>"</a:t>
            </a:r>
            <a:r>
              <a:rPr lang="ko-KR" altLang="en-US" dirty="0" smtClean="0"/>
              <a:t>라디오</a:t>
            </a:r>
            <a:r>
              <a:rPr lang="en-US" altLang="ko-KR" dirty="0" smtClean="0"/>
              <a:t>"</a:t>
            </a:r>
            <a:r>
              <a:rPr lang="ko-KR" altLang="en-US" dirty="0" smtClean="0"/>
              <a:t>의 명칭을 사용하면서 일정한 편성계획에 따라 정보를 유통시키는 자 중 「방송법」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3</a:t>
            </a:r>
            <a:r>
              <a:rPr lang="ko-KR" altLang="en-US" dirty="0" err="1" smtClean="0"/>
              <a:t>호ㆍ제</a:t>
            </a:r>
            <a:r>
              <a:rPr lang="en-US" altLang="ko-KR" dirty="0" smtClean="0"/>
              <a:t>6</a:t>
            </a:r>
            <a:r>
              <a:rPr lang="ko-KR" altLang="en-US" dirty="0" smtClean="0"/>
              <a:t>호 및 제</a:t>
            </a:r>
            <a:r>
              <a:rPr lang="en-US" altLang="ko-KR" dirty="0" smtClean="0"/>
              <a:t>12</a:t>
            </a:r>
            <a:r>
              <a:rPr lang="ko-KR" altLang="en-US" dirty="0" smtClean="0"/>
              <a:t>호에 따른 </a:t>
            </a:r>
            <a:r>
              <a:rPr lang="ko-KR" altLang="en-US" dirty="0" err="1" smtClean="0"/>
              <a:t>방송사업자ㆍ중계유선방송사업자</a:t>
            </a:r>
            <a:r>
              <a:rPr lang="ko-KR" altLang="en-US" dirty="0" smtClean="0"/>
              <a:t> 및 전광판방송사업자는 제외한다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② </a:t>
            </a:r>
            <a:r>
              <a:rPr lang="ko-KR" altLang="en-US" dirty="0" smtClean="0"/>
              <a:t>법 제</a:t>
            </a:r>
            <a:r>
              <a:rPr lang="en-US" altLang="ko-KR" dirty="0" smtClean="0"/>
              <a:t>43</a:t>
            </a:r>
            <a:r>
              <a:rPr lang="ko-KR" altLang="en-US" dirty="0" smtClean="0"/>
              <a:t>조에 따른 정보제공자는 해당 정보를 이용에 제공한 때부터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개월간 이를 보관하여야 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이동통신서비스제공자의 개인정보 보호 지침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5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가입정보의 이용 및 보관</a:t>
            </a:r>
            <a:r>
              <a:rPr lang="en-US" altLang="ko-KR" dirty="0" smtClean="0"/>
              <a:t>) ①</a:t>
            </a:r>
            <a:r>
              <a:rPr lang="ko-KR" altLang="en-US" dirty="0" smtClean="0"/>
              <a:t>이동통신서비스제공자는 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조의 규정에 의해 가입정보 수집에 대한 동의를 얻고자 하는 경우에는 수집하는 가입정보의 보유기간 및 이용기간을 가입고객이 쉽게 확인할 수 있도록 미리 고지하거나 서비스이용약관에 명시하여야 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　②이동통신서비스제공자는 가입정보의 보유기간 및 이용기간을 해지 후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개월 이내로 정하여야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다음 각호의 </a:t>
            </a:r>
            <a:r>
              <a:rPr lang="en-US" altLang="ko-KR" dirty="0" smtClean="0"/>
              <a:t>1</a:t>
            </a:r>
            <a:r>
              <a:rPr lang="ko-KR" altLang="en-US" dirty="0" smtClean="0"/>
              <a:t>에 해당하는 경우에는 그 기간이 도래하거나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조건이 성취되는 때까지 필요한 범위 내에서 가입정보를 보관할 수 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1. </a:t>
            </a:r>
            <a:r>
              <a:rPr lang="ko-KR" altLang="en-US" dirty="0" smtClean="0"/>
              <a:t>통신비밀보호법 제</a:t>
            </a:r>
            <a:r>
              <a:rPr lang="en-US" altLang="ko-KR" dirty="0" smtClean="0"/>
              <a:t>15</a:t>
            </a:r>
            <a:r>
              <a:rPr lang="ko-KR" altLang="en-US" dirty="0" smtClean="0"/>
              <a:t>조의</a:t>
            </a:r>
            <a:r>
              <a:rPr lang="en-US" altLang="ko-KR" dirty="0" smtClean="0"/>
              <a:t>2 </a:t>
            </a:r>
            <a:r>
              <a:rPr lang="ko-KR" altLang="en-US" dirty="0" smtClean="0"/>
              <a:t>규정에 의하여 당해 사업자가 통신사실확인자료 제공 시 필요한 성명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주민번호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전화번호의 경우 </a:t>
            </a:r>
            <a:r>
              <a:rPr lang="en-US" altLang="ko-KR" dirty="0" smtClean="0"/>
              <a:t>12</a:t>
            </a:r>
            <a:r>
              <a:rPr lang="ko-KR" altLang="en-US" dirty="0" smtClean="0"/>
              <a:t>개월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국세기본법 제</a:t>
            </a:r>
            <a:r>
              <a:rPr lang="en-US" altLang="ko-KR" dirty="0" smtClean="0"/>
              <a:t>85</a:t>
            </a:r>
            <a:r>
              <a:rPr lang="ko-KR" altLang="en-US" dirty="0" smtClean="0"/>
              <a:t>조의</a:t>
            </a:r>
            <a:r>
              <a:rPr lang="en-US" altLang="ko-KR" dirty="0" smtClean="0"/>
              <a:t>3 </a:t>
            </a:r>
            <a:r>
              <a:rPr lang="ko-KR" altLang="en-US" dirty="0" smtClean="0"/>
              <a:t>규정에 의하여 보관하는 성명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주민번호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전화번호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청구지 주소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요금납부내역</a:t>
            </a:r>
            <a:r>
              <a:rPr lang="en-US" altLang="ko-KR" dirty="0" smtClean="0"/>
              <a:t>(</a:t>
            </a:r>
            <a:r>
              <a:rPr lang="ko-KR" altLang="en-US" dirty="0" smtClean="0"/>
              <a:t>청구액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수납액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수납일시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요금납부 방법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경우 </a:t>
            </a:r>
            <a:r>
              <a:rPr lang="en-US" altLang="ko-KR" dirty="0" smtClean="0"/>
              <a:t>5</a:t>
            </a:r>
            <a:r>
              <a:rPr lang="ko-KR" altLang="en-US" dirty="0" smtClean="0"/>
              <a:t>년</a:t>
            </a:r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해지고객이 이용 요금을 납부하지 않은 경우</a:t>
            </a:r>
          </a:p>
          <a:p>
            <a:r>
              <a:rPr lang="en-US" altLang="ko-KR" dirty="0" smtClean="0"/>
              <a:t>4. </a:t>
            </a:r>
            <a:r>
              <a:rPr lang="ko-KR" altLang="en-US" dirty="0" smtClean="0"/>
              <a:t>이동통신서비스제공자와 가입고객 간 요금 관련 분쟁이 발생한 경우에 보유기간 내에 당해 분쟁이 해결되지 않은 경우</a:t>
            </a:r>
          </a:p>
          <a:p>
            <a:r>
              <a:rPr lang="ko-KR" altLang="en-US" dirty="0" smtClean="0"/>
              <a:t>③이동통신서비스제공자는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 각호의 규정에 의하여 개인정보를 보유하고자 하는 경우에는 보유근거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보유목적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보유기간 및 보유하는 개인정보 항목을 가입고객에게 미리 고지하거나 서비스 이용약관에 명시하여야 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④</a:t>
            </a:r>
            <a:r>
              <a:rPr lang="ko-KR" altLang="en-US" dirty="0" smtClean="0"/>
              <a:t>이동통신서비스제공자는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 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호 및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호의 규정에 따라 해당 정보를 보유하는 경우 가입고객 데이터베이스와 분리하여 </a:t>
            </a:r>
            <a:r>
              <a:rPr lang="ko-KR" altLang="en-US" dirty="0" err="1" smtClean="0"/>
              <a:t>당해정보를</a:t>
            </a:r>
            <a:r>
              <a:rPr lang="ko-KR" altLang="en-US" dirty="0" smtClean="0"/>
              <a:t> 별도의 해지고객 데이터베이스에 보관</a:t>
            </a:r>
            <a:r>
              <a:rPr lang="en-US" altLang="ko-KR" dirty="0" smtClean="0"/>
              <a:t>․</a:t>
            </a:r>
            <a:r>
              <a:rPr lang="ko-KR" altLang="en-US" dirty="0" smtClean="0"/>
              <a:t>관리하고 그 접근권한을 최소화하여야 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이동통신서비스제공자의 개인정보 보호 지침 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계속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7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과금정보</a:t>
            </a:r>
            <a:r>
              <a:rPr lang="ko-KR" altLang="en-US" dirty="0" smtClean="0"/>
              <a:t> 이용 및 보관</a:t>
            </a:r>
            <a:r>
              <a:rPr lang="en-US" altLang="ko-KR" dirty="0" smtClean="0"/>
              <a:t>) ①</a:t>
            </a:r>
            <a:r>
              <a:rPr lang="ko-KR" altLang="en-US" dirty="0" smtClean="0"/>
              <a:t>이동통신서비스제공자는 이동통신서비스 제공 과정에서 수집되는 </a:t>
            </a:r>
            <a:r>
              <a:rPr lang="ko-KR" altLang="en-US" dirty="0" err="1" smtClean="0"/>
              <a:t>과금정보를</a:t>
            </a:r>
            <a:r>
              <a:rPr lang="ko-KR" altLang="en-US" dirty="0" smtClean="0"/>
              <a:t> 보유하는 경우에는 가입고객이 쉽게 확인할 수 있도록 다음 각호의 사항을 미리 고지하거나 서비스이용약관에 명시하여야 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1. </a:t>
            </a:r>
            <a:r>
              <a:rPr lang="ko-KR" altLang="en-US" dirty="0" smtClean="0"/>
              <a:t>이동통신서비스제공자가 보유하고자 하는 </a:t>
            </a:r>
            <a:r>
              <a:rPr lang="ko-KR" altLang="en-US" dirty="0" err="1" smtClean="0"/>
              <a:t>과금정보의</a:t>
            </a:r>
            <a:r>
              <a:rPr lang="ko-KR" altLang="en-US" dirty="0" smtClean="0"/>
              <a:t> 항목</a:t>
            </a:r>
          </a:p>
          <a:p>
            <a:r>
              <a:rPr lang="en-US" altLang="ko-KR" dirty="0" smtClean="0"/>
              <a:t>2. </a:t>
            </a:r>
            <a:r>
              <a:rPr lang="ko-KR" altLang="en-US" dirty="0" err="1" smtClean="0"/>
              <a:t>과금정보의</a:t>
            </a:r>
            <a:r>
              <a:rPr lang="ko-KR" altLang="en-US" dirty="0" smtClean="0"/>
              <a:t> 구체적인 수집목적 및 이용목적</a:t>
            </a:r>
          </a:p>
          <a:p>
            <a:r>
              <a:rPr lang="en-US" altLang="ko-KR" dirty="0" smtClean="0"/>
              <a:t>3. </a:t>
            </a:r>
            <a:r>
              <a:rPr lang="ko-KR" altLang="en-US" dirty="0" err="1" smtClean="0"/>
              <a:t>과금정보의</a:t>
            </a:r>
            <a:r>
              <a:rPr lang="ko-KR" altLang="en-US" dirty="0" smtClean="0"/>
              <a:t> 보유기간 및 이용기간</a:t>
            </a:r>
          </a:p>
          <a:p>
            <a:r>
              <a:rPr lang="ko-KR" altLang="en-US" dirty="0" smtClean="0"/>
              <a:t>②제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 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호의 규정에 의한 보유기간 및 이용기간은 </a:t>
            </a:r>
            <a:r>
              <a:rPr lang="ko-KR" altLang="en-US" dirty="0" err="1" smtClean="0"/>
              <a:t>과금정보가</a:t>
            </a:r>
            <a:r>
              <a:rPr lang="ko-KR" altLang="en-US" dirty="0" smtClean="0"/>
              <a:t> 생성된 때로부터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개월 이내로 하여야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다음 각호의 </a:t>
            </a:r>
            <a:r>
              <a:rPr lang="en-US" altLang="ko-KR" dirty="0" smtClean="0"/>
              <a:t>1</a:t>
            </a:r>
            <a:r>
              <a:rPr lang="ko-KR" altLang="en-US" dirty="0" smtClean="0"/>
              <a:t>에 해당하는 경우에는 그 기간이 도래하거나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조건이 성취되는 때까지 필요한 범위 내에서 </a:t>
            </a:r>
            <a:r>
              <a:rPr lang="ko-KR" altLang="en-US" dirty="0" err="1" smtClean="0"/>
              <a:t>과금정보를</a:t>
            </a:r>
            <a:r>
              <a:rPr lang="ko-KR" altLang="en-US" dirty="0" smtClean="0"/>
              <a:t> 보관할 수 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1. </a:t>
            </a:r>
            <a:r>
              <a:rPr lang="ko-KR" altLang="en-US" dirty="0" smtClean="0"/>
              <a:t>통신비밀보호법 시행령 제</a:t>
            </a:r>
            <a:r>
              <a:rPr lang="en-US" altLang="ko-KR" dirty="0" smtClean="0"/>
              <a:t>21</a:t>
            </a:r>
            <a:r>
              <a:rPr lang="ko-KR" altLang="en-US" dirty="0" smtClean="0"/>
              <a:t>조의</a:t>
            </a:r>
            <a:r>
              <a:rPr lang="en-US" altLang="ko-KR" dirty="0" smtClean="0"/>
              <a:t>4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항의 규정에 따라 보관하는 가입자의 </a:t>
            </a:r>
            <a:r>
              <a:rPr lang="ko-KR" altLang="en-US" dirty="0" err="1" smtClean="0"/>
              <a:t>전기통신일시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전기통신 개시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종료 시간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발</a:t>
            </a:r>
            <a:r>
              <a:rPr lang="en-US" altLang="ko-KR" dirty="0" smtClean="0"/>
              <a:t>․</a:t>
            </a:r>
            <a:r>
              <a:rPr lang="ko-KR" altLang="en-US" dirty="0" smtClean="0"/>
              <a:t>착신 통신번호 등 상대방의 가입자번호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사용도수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정보통신망에 접속된 정보통신기기의 위치를 확인할 수 있는 발신기지국의 위치추적자료의 경우 </a:t>
            </a:r>
            <a:r>
              <a:rPr lang="en-US" altLang="ko-KR" dirty="0" smtClean="0"/>
              <a:t>12</a:t>
            </a:r>
            <a:r>
              <a:rPr lang="ko-KR" altLang="en-US" dirty="0" smtClean="0"/>
              <a:t>개월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가입고객 또는 해지고객이 이용요금을 납부하지 않은 경우</a:t>
            </a:r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이동통신서비스제공자와 가입고객 간 요금 관련 분쟁이 발생한 경우에 보유기간 내에 당해 분쟁이 해결되지 않는 경우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무선인터넷활성화 종합계획</a:t>
            </a:r>
            <a:r>
              <a:rPr lang="en-US" altLang="ko-KR" dirty="0" smtClean="0"/>
              <a:t>(4/21)</a:t>
            </a:r>
            <a:br>
              <a:rPr lang="en-US" altLang="ko-KR" dirty="0" smtClean="0"/>
            </a:br>
            <a:r>
              <a:rPr lang="en-US" altLang="ko-KR" dirty="0" smtClean="0"/>
              <a:t>4</a:t>
            </a:r>
            <a:r>
              <a:rPr lang="ko-KR" altLang="en-US" dirty="0" smtClean="0"/>
              <a:t>대분야 </a:t>
            </a:r>
            <a:r>
              <a:rPr lang="en-US" altLang="ko-KR" dirty="0" smtClean="0"/>
              <a:t>10</a:t>
            </a:r>
            <a:r>
              <a:rPr lang="ko-KR" altLang="en-US" dirty="0" smtClean="0"/>
              <a:t>대 핵심과제</a:t>
            </a:r>
            <a:endParaRPr lang="ko-KR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1131182" y="1219200"/>
            <a:ext cx="6881635" cy="493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전자상거래소비자보호법과 개인정보보존기한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o-KR" altLang="en-US" dirty="0" smtClean="0"/>
              <a:t>전자상거래 소비자보호법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제</a:t>
            </a:r>
            <a:r>
              <a:rPr lang="en-US" altLang="ko-KR" dirty="0" smtClean="0"/>
              <a:t>6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거래기록의 보존 등</a:t>
            </a:r>
            <a:r>
              <a:rPr lang="en-US" altLang="ko-KR" dirty="0" smtClean="0"/>
              <a:t>) ①</a:t>
            </a:r>
            <a:r>
              <a:rPr lang="ko-KR" altLang="en-US" dirty="0" smtClean="0"/>
              <a:t>사업자는 전자상거래 및 통신판매에서의 표시</a:t>
            </a:r>
            <a:r>
              <a:rPr lang="en-US" altLang="ko-KR" dirty="0" smtClean="0"/>
              <a:t>·</a:t>
            </a:r>
            <a:r>
              <a:rPr lang="ko-KR" altLang="en-US" dirty="0" smtClean="0"/>
              <a:t>광고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계약내용 및 그 이행 등 거래에 관한 기록을 상당한 기간 보존하여야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 경우 소비자가 쉽게 거래기록을 열람</a:t>
            </a:r>
            <a:r>
              <a:rPr lang="en-US" altLang="ko-KR" dirty="0" smtClean="0"/>
              <a:t>·</a:t>
            </a:r>
            <a:r>
              <a:rPr lang="ko-KR" altLang="en-US" dirty="0" smtClean="0"/>
              <a:t>보존할 수 있는 방법을 제공하여야 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②</a:t>
            </a:r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항의 규정에 의하여 사업자가 보존하여야 할 거래의 기록 및 그와 관련된 개인정보</a:t>
            </a:r>
            <a:r>
              <a:rPr lang="en-US" altLang="ko-KR" dirty="0" smtClean="0"/>
              <a:t>(</a:t>
            </a:r>
            <a:r>
              <a:rPr lang="ko-KR" altLang="en-US" dirty="0" smtClean="0"/>
              <a:t>성명</a:t>
            </a:r>
            <a:r>
              <a:rPr lang="en-US" altLang="ko-KR" dirty="0" smtClean="0"/>
              <a:t>·</a:t>
            </a:r>
            <a:r>
              <a:rPr lang="ko-KR" altLang="en-US" dirty="0" smtClean="0"/>
              <a:t>주소</a:t>
            </a:r>
            <a:r>
              <a:rPr lang="en-US" altLang="ko-KR" dirty="0" smtClean="0"/>
              <a:t>·</a:t>
            </a:r>
            <a:r>
              <a:rPr lang="ko-KR" altLang="en-US" dirty="0" smtClean="0"/>
              <a:t>주민등록번호 등 거래의 주체를 식별할 수 있는 정보에 한한다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 소비자가 개인정보의 이용에 관한 동의를 철회하는 경우에도 정보통신망이용촉진및정보보호등에관한법률 제</a:t>
            </a:r>
            <a:r>
              <a:rPr lang="en-US" altLang="ko-KR" dirty="0" smtClean="0"/>
              <a:t>30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항의 규정에 불구하고 이를 보존할 수 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전자상거래 소비자보호법 시행령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제</a:t>
            </a:r>
            <a:r>
              <a:rPr lang="en-US" altLang="ko-KR" dirty="0" smtClean="0"/>
              <a:t>6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사업자가 보존하는 거래기록의 </a:t>
            </a:r>
            <a:r>
              <a:rPr lang="ko-KR" altLang="en-US" dirty="0" err="1" smtClean="0"/>
              <a:t>대상등</a:t>
            </a:r>
            <a:r>
              <a:rPr lang="en-US" altLang="ko-KR" dirty="0" smtClean="0"/>
              <a:t>) ①</a:t>
            </a:r>
            <a:r>
              <a:rPr lang="ko-KR" altLang="en-US" dirty="0" smtClean="0"/>
              <a:t>법 제</a:t>
            </a:r>
            <a:r>
              <a:rPr lang="en-US" altLang="ko-KR" dirty="0" smtClean="0"/>
              <a:t>6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항의 규정에 의하여 사업자가 보존하여야 할 거래기록의 </a:t>
            </a:r>
            <a:r>
              <a:rPr lang="ko-KR" altLang="en-US" dirty="0" err="1" smtClean="0"/>
              <a:t>대상ㆍ범위</a:t>
            </a:r>
            <a:r>
              <a:rPr lang="ko-KR" altLang="en-US" dirty="0" smtClean="0"/>
              <a:t> 및 기간은 다음 각호와 같다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통신판매중개자는 자신의 정보처리시스템을 통하여 처리한 기록의 </a:t>
            </a:r>
            <a:r>
              <a:rPr lang="ko-KR" altLang="en-US" dirty="0" err="1" smtClean="0"/>
              <a:t>범위내에서</a:t>
            </a:r>
            <a:r>
              <a:rPr lang="ko-KR" altLang="en-US" dirty="0" smtClean="0"/>
              <a:t> 다음 각호의 거래기록을 보존하여야 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1. </a:t>
            </a:r>
            <a:r>
              <a:rPr lang="ko-KR" altLang="en-US" dirty="0" err="1" smtClean="0"/>
              <a:t>표시ㆍ광고에</a:t>
            </a:r>
            <a:r>
              <a:rPr lang="ko-KR" altLang="en-US" dirty="0" smtClean="0"/>
              <a:t> 관한 기록 </a:t>
            </a:r>
            <a:r>
              <a:rPr lang="en-US" altLang="ko-KR" dirty="0" smtClean="0"/>
              <a:t>: 6</a:t>
            </a:r>
            <a:r>
              <a:rPr lang="ko-KR" altLang="en-US" dirty="0" smtClean="0"/>
              <a:t>월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계약 또는 청약철회 등에 관한 기록 </a:t>
            </a:r>
            <a:r>
              <a:rPr lang="en-US" altLang="ko-KR" dirty="0" smtClean="0"/>
              <a:t>: 5</a:t>
            </a:r>
            <a:r>
              <a:rPr lang="ko-KR" altLang="en-US" dirty="0" smtClean="0"/>
              <a:t>년</a:t>
            </a:r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대금결제 및 </a:t>
            </a:r>
            <a:r>
              <a:rPr lang="ko-KR" altLang="en-US" dirty="0" err="1" smtClean="0"/>
              <a:t>재화등의</a:t>
            </a:r>
            <a:r>
              <a:rPr lang="ko-KR" altLang="en-US" dirty="0" smtClean="0"/>
              <a:t> 공급에 관한 기록 </a:t>
            </a:r>
            <a:r>
              <a:rPr lang="en-US" altLang="ko-KR" dirty="0" smtClean="0"/>
              <a:t>: 5</a:t>
            </a:r>
            <a:r>
              <a:rPr lang="ko-KR" altLang="en-US" dirty="0" smtClean="0"/>
              <a:t>년</a:t>
            </a:r>
          </a:p>
          <a:p>
            <a:r>
              <a:rPr lang="en-US" altLang="ko-KR" dirty="0" smtClean="0"/>
              <a:t>4. </a:t>
            </a:r>
            <a:r>
              <a:rPr lang="ko-KR" altLang="en-US" dirty="0" smtClean="0"/>
              <a:t>소비자의 불만 또는 분쟁처리에 관한 기록 </a:t>
            </a:r>
            <a:r>
              <a:rPr lang="en-US" altLang="ko-KR" dirty="0" smtClean="0"/>
              <a:t>: 3</a:t>
            </a:r>
            <a:r>
              <a:rPr lang="ko-KR" altLang="en-US" dirty="0" smtClean="0"/>
              <a:t>년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국가공인인증제도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 err="1" smtClean="0"/>
              <a:t>전자서명법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제</a:t>
            </a:r>
            <a:r>
              <a:rPr lang="en-US" altLang="ko-KR" dirty="0" smtClean="0"/>
              <a:t>3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전자서명의 효력 등</a:t>
            </a:r>
            <a:r>
              <a:rPr lang="en-US" altLang="ko-KR" dirty="0" smtClean="0"/>
              <a:t>) ①</a:t>
            </a:r>
            <a:r>
              <a:rPr lang="ko-KR" altLang="en-US" dirty="0" smtClean="0">
                <a:solidFill>
                  <a:srgbClr val="FF0000"/>
                </a:solidFill>
              </a:rPr>
              <a:t>다른 법령에서 문서 또는 서면에 서명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서명날인 또는 기명날인을 요하는 경우 전자문서에 공인전자서명이 있는 때에는 이를 충족한 것으로 본다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altLang="ko-KR" dirty="0" smtClean="0"/>
              <a:t>②</a:t>
            </a:r>
            <a:r>
              <a:rPr lang="ko-KR" altLang="en-US" dirty="0" smtClean="0"/>
              <a:t>공인전자서명이 있는 경우에는 당해 전자서명이 서명자의 서명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서명날인 또는 기명날인이고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당해 전자문서가 </a:t>
            </a:r>
            <a:r>
              <a:rPr lang="ko-KR" altLang="en-US" dirty="0" err="1" smtClean="0"/>
              <a:t>전자서명된</a:t>
            </a:r>
            <a:r>
              <a:rPr lang="ko-KR" altLang="en-US" dirty="0" smtClean="0"/>
              <a:t> 후 그 내용이 변경되지 아니하였다고 추정한다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③</a:t>
            </a:r>
            <a:r>
              <a:rPr lang="ko-KR" altLang="en-US" dirty="0" err="1" smtClean="0"/>
              <a:t>공인전자서명외의</a:t>
            </a:r>
            <a:r>
              <a:rPr lang="ko-KR" altLang="en-US" dirty="0" smtClean="0"/>
              <a:t> 전자서명은 당사자간의 약정에 따른 서명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서명날인 또는 기명날인으로서의 효력을 가진다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공인인증기관의 지정</a:t>
            </a:r>
            <a:r>
              <a:rPr lang="en-US" altLang="ko-KR" dirty="0" smtClean="0"/>
              <a:t>) ① </a:t>
            </a:r>
            <a:r>
              <a:rPr lang="ko-KR" altLang="en-US" dirty="0" err="1" smtClean="0"/>
              <a:t>행정안전부장관은</a:t>
            </a:r>
            <a:r>
              <a:rPr lang="ko-KR" altLang="en-US" dirty="0" smtClean="0"/>
              <a:t> 공인인증업무</a:t>
            </a:r>
            <a:r>
              <a:rPr lang="en-US" altLang="ko-KR" dirty="0" smtClean="0"/>
              <a:t>(</a:t>
            </a:r>
            <a:r>
              <a:rPr lang="ko-KR" altLang="en-US" dirty="0" smtClean="0"/>
              <a:t>이하 </a:t>
            </a:r>
            <a:r>
              <a:rPr lang="en-US" altLang="ko-KR" dirty="0" smtClean="0"/>
              <a:t>"</a:t>
            </a:r>
            <a:r>
              <a:rPr lang="ko-KR" altLang="en-US" dirty="0" smtClean="0"/>
              <a:t>인증업무</a:t>
            </a:r>
            <a:r>
              <a:rPr lang="en-US" altLang="ko-KR" dirty="0" smtClean="0"/>
              <a:t>"</a:t>
            </a:r>
            <a:r>
              <a:rPr lang="ko-KR" altLang="en-US" dirty="0" smtClean="0"/>
              <a:t>라 한다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안전하고 </a:t>
            </a:r>
            <a:r>
              <a:rPr lang="ko-KR" altLang="en-US" dirty="0" err="1" smtClean="0"/>
              <a:t>신뢰성있게</a:t>
            </a:r>
            <a:r>
              <a:rPr lang="ko-KR" altLang="en-US" dirty="0" smtClean="0"/>
              <a:t> 수행할 능력이 있다고 인정되는 자를 공인인증기관으로 지정할 수 있다</a:t>
            </a:r>
            <a:endParaRPr lang="ko-KR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스마트폰과</a:t>
            </a:r>
            <a:r>
              <a:rPr lang="ko-KR" altLang="en-US" dirty="0" smtClean="0"/>
              <a:t> 국가공인인증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dirty="0" smtClean="0"/>
              <a:t>금융감독원</a:t>
            </a:r>
            <a:r>
              <a:rPr lang="en-US" altLang="ko-KR" dirty="0" smtClean="0"/>
              <a:t>, “</a:t>
            </a:r>
            <a:r>
              <a:rPr lang="ko-KR" altLang="en-US" dirty="0" err="1" smtClean="0"/>
              <a:t>스마트폰</a:t>
            </a:r>
            <a:r>
              <a:rPr lang="ko-KR" altLang="en-US" dirty="0" smtClean="0"/>
              <a:t> 전자금융서비스 주요안전대책</a:t>
            </a:r>
            <a:r>
              <a:rPr lang="en-US" altLang="ko-KR" dirty="0" smtClean="0"/>
              <a:t>”(2010. 1/6)</a:t>
            </a:r>
          </a:p>
          <a:p>
            <a:pPr lvl="1"/>
            <a:r>
              <a:rPr lang="ko-KR" altLang="en-US" dirty="0" smtClean="0"/>
              <a:t>다단계가입자 확인에서 </a:t>
            </a:r>
            <a:r>
              <a:rPr lang="en-US" altLang="ko-KR" dirty="0" smtClean="0"/>
              <a:t>(“</a:t>
            </a:r>
            <a:r>
              <a:rPr lang="ko-KR" altLang="en-US" dirty="0" smtClean="0">
                <a:solidFill>
                  <a:srgbClr val="FF0000"/>
                </a:solidFill>
              </a:rPr>
              <a:t>공인인증서 등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을 포함</a:t>
            </a:r>
            <a:r>
              <a:rPr lang="en-US" altLang="ko-KR" dirty="0" smtClean="0"/>
              <a:t>)</a:t>
            </a:r>
          </a:p>
          <a:p>
            <a:pPr lvl="1"/>
            <a:r>
              <a:rPr lang="en-US" altLang="ko-KR" dirty="0" smtClean="0"/>
              <a:t>“</a:t>
            </a:r>
            <a:r>
              <a:rPr lang="ko-KR" altLang="en-US" dirty="0" smtClean="0"/>
              <a:t>로그인시 </a:t>
            </a:r>
            <a:r>
              <a:rPr lang="ko-KR" altLang="en-US" dirty="0" smtClean="0">
                <a:solidFill>
                  <a:srgbClr val="FF0000"/>
                </a:solidFill>
              </a:rPr>
              <a:t>공인인증서</a:t>
            </a:r>
            <a:r>
              <a:rPr lang="ko-KR" altLang="en-US" dirty="0" smtClean="0"/>
              <a:t>를 사용하거나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등 사용자 인증강화를 강조하고 이중요소 인증</a:t>
            </a:r>
            <a:r>
              <a:rPr lang="en-US" altLang="ko-KR" dirty="0" smtClean="0"/>
              <a:t>(two factor authentication) </a:t>
            </a:r>
            <a:r>
              <a:rPr lang="ko-KR" altLang="en-US" dirty="0" smtClean="0"/>
              <a:t>적용을 예시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PC</a:t>
            </a:r>
            <a:r>
              <a:rPr lang="ko-KR" altLang="en-US" dirty="0" err="1" smtClean="0"/>
              <a:t>인터넷뱅킹의</a:t>
            </a:r>
            <a:r>
              <a:rPr lang="ko-KR" altLang="en-US" dirty="0" smtClean="0"/>
              <a:t> 전자자금 </a:t>
            </a:r>
            <a:r>
              <a:rPr lang="ko-KR" altLang="en-US" dirty="0" err="1" smtClean="0"/>
              <a:t>이체시</a:t>
            </a:r>
            <a:r>
              <a:rPr lang="ko-KR" altLang="en-US" dirty="0" smtClean="0"/>
              <a:t> 적용되는 거래인증방법</a:t>
            </a:r>
            <a:r>
              <a:rPr lang="en-US" altLang="ko-KR" dirty="0" smtClean="0"/>
              <a:t>(</a:t>
            </a:r>
            <a:r>
              <a:rPr lang="ko-KR" altLang="en-US" dirty="0" smtClean="0"/>
              <a:t>계좌비밀번호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일회용비밀번호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전자서명</a:t>
            </a:r>
            <a:r>
              <a:rPr lang="en-US" altLang="ko-KR" dirty="0" smtClean="0"/>
              <a:t>)</a:t>
            </a:r>
            <a:r>
              <a:rPr lang="ko-KR" altLang="en-US" dirty="0" smtClean="0"/>
              <a:t>과 보안등급별 자금이체한도를 적용</a:t>
            </a:r>
            <a:endParaRPr lang="en-US" altLang="ko-KR" dirty="0" smtClean="0"/>
          </a:p>
          <a:p>
            <a:r>
              <a:rPr lang="en-US" altLang="ko-KR" dirty="0" err="1" smtClean="0"/>
              <a:t>Iphone</a:t>
            </a:r>
            <a:r>
              <a:rPr lang="ko-KR" altLang="en-US" dirty="0" smtClean="0"/>
              <a:t>의 경우 멀티타스킹이 안되어 </a:t>
            </a:r>
            <a:r>
              <a:rPr lang="ko-KR" altLang="en-US" dirty="0" err="1" smtClean="0"/>
              <a:t>웹브라우저와</a:t>
            </a:r>
            <a:r>
              <a:rPr lang="ko-KR" altLang="en-US" dirty="0" smtClean="0"/>
              <a:t> 공인인증서를 함께 띄워서 쓰는 것이 불가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안드로이드폰은</a:t>
            </a:r>
            <a:r>
              <a:rPr lang="ko-KR" altLang="en-US" dirty="0" smtClean="0"/>
              <a:t> 가능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“</a:t>
            </a:r>
            <a:r>
              <a:rPr lang="ko-KR" altLang="en-US" dirty="0" smtClean="0"/>
              <a:t>비밀번호 등 중요정보를 </a:t>
            </a:r>
            <a:r>
              <a:rPr lang="ko-KR" altLang="en-US" dirty="0" err="1" smtClean="0"/>
              <a:t>스마트폰에</a:t>
            </a:r>
            <a:r>
              <a:rPr lang="ko-KR" altLang="en-US" dirty="0" smtClean="0"/>
              <a:t> 저장 금지</a:t>
            </a:r>
            <a:r>
              <a:rPr lang="en-US" altLang="ko-KR" dirty="0" smtClean="0"/>
              <a:t>”</a:t>
            </a:r>
            <a:r>
              <a:rPr lang="ko-KR" altLang="en-US" dirty="0" err="1" smtClean="0"/>
              <a:t>토록</a:t>
            </a:r>
            <a:r>
              <a:rPr lang="ko-KR" altLang="en-US" dirty="0" smtClean="0"/>
              <a:t> 하고 있어 공인인증서의 </a:t>
            </a:r>
            <a:r>
              <a:rPr lang="ko-KR" altLang="en-US" dirty="0" err="1" smtClean="0"/>
              <a:t>스마트폰</a:t>
            </a:r>
            <a:r>
              <a:rPr lang="ko-KR" altLang="en-US" dirty="0" smtClean="0"/>
              <a:t> 저장도 금지</a:t>
            </a:r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게임물</a:t>
            </a:r>
            <a:r>
              <a:rPr lang="ko-KR" altLang="en-US" dirty="0" smtClean="0"/>
              <a:t> 등급제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en-US" altLang="ko-KR" sz="1100" dirty="0" smtClean="0"/>
          </a:p>
          <a:p>
            <a:r>
              <a:rPr lang="ko-KR" altLang="en-US" sz="1100" dirty="0" smtClean="0"/>
              <a:t>게임산업진흥에 관한 법률</a:t>
            </a:r>
            <a:endParaRPr lang="en-US" altLang="ko-KR" sz="1100" dirty="0"/>
          </a:p>
          <a:p>
            <a:endParaRPr lang="en-US" altLang="ko-KR" sz="1100" dirty="0" smtClean="0"/>
          </a:p>
          <a:p>
            <a:r>
              <a:rPr lang="ko-KR" altLang="en-US" sz="1100" dirty="0" smtClean="0"/>
              <a:t>제</a:t>
            </a:r>
            <a:r>
              <a:rPr lang="en-US" altLang="ko-KR" sz="1100" dirty="0" smtClean="0"/>
              <a:t>32</a:t>
            </a:r>
            <a:r>
              <a:rPr lang="ko-KR" altLang="en-US" sz="1100" dirty="0" smtClean="0"/>
              <a:t>조</a:t>
            </a:r>
            <a:r>
              <a:rPr lang="en-US" altLang="ko-KR" sz="1100" dirty="0" smtClean="0"/>
              <a:t>(</a:t>
            </a:r>
            <a:r>
              <a:rPr lang="ko-KR" altLang="en-US" sz="1100" dirty="0" err="1" smtClean="0"/>
              <a:t>불법게임물</a:t>
            </a:r>
            <a:r>
              <a:rPr lang="ko-KR" altLang="en-US" sz="1100" dirty="0" smtClean="0"/>
              <a:t> 등의 유통금지 등</a:t>
            </a:r>
            <a:r>
              <a:rPr lang="en-US" altLang="ko-KR" sz="1100" dirty="0" smtClean="0"/>
              <a:t>) ①</a:t>
            </a:r>
            <a:r>
              <a:rPr lang="ko-KR" altLang="en-US" sz="1100" dirty="0" smtClean="0"/>
              <a:t>누구든지 게임물의 유통질서를 저해하는 다음 각 호의 행위를 하여서는 아니 된다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다만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제</a:t>
            </a:r>
            <a:r>
              <a:rPr lang="en-US" altLang="ko-KR" sz="1100" dirty="0" smtClean="0"/>
              <a:t>4</a:t>
            </a:r>
            <a:r>
              <a:rPr lang="ko-KR" altLang="en-US" sz="1100" dirty="0" smtClean="0"/>
              <a:t>호의 경우 「사행행위 등 규제 및 처벌특례법」에 따라 사행행위영업을 하는 자를 제외한다</a:t>
            </a:r>
            <a:r>
              <a:rPr lang="en-US" altLang="ko-KR" sz="1100" dirty="0" smtClean="0"/>
              <a:t>.&lt;</a:t>
            </a:r>
            <a:r>
              <a:rPr lang="ko-KR" altLang="en-US" sz="1100" dirty="0" smtClean="0"/>
              <a:t>개정 </a:t>
            </a:r>
            <a:r>
              <a:rPr lang="en-US" altLang="ko-KR" sz="1100" dirty="0" smtClean="0"/>
              <a:t>2007.1.19&gt;</a:t>
            </a:r>
          </a:p>
          <a:p>
            <a:r>
              <a:rPr lang="en-US" altLang="ko-KR" sz="1100" dirty="0" smtClean="0"/>
              <a:t>1. </a:t>
            </a:r>
            <a:r>
              <a:rPr lang="ko-KR" altLang="en-US" sz="1100" dirty="0" smtClean="0"/>
              <a:t>제</a:t>
            </a:r>
            <a:r>
              <a:rPr lang="en-US" altLang="ko-KR" sz="1100" dirty="0" smtClean="0"/>
              <a:t>21</a:t>
            </a:r>
            <a:r>
              <a:rPr lang="ko-KR" altLang="en-US" sz="1100" dirty="0" smtClean="0"/>
              <a:t>조제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항의 규정에 의하여 </a:t>
            </a:r>
            <a:r>
              <a:rPr lang="ko-KR" altLang="en-US" sz="1100" dirty="0" smtClean="0">
                <a:solidFill>
                  <a:srgbClr val="FF0000"/>
                </a:solidFill>
              </a:rPr>
              <a:t>등급을 받지 아니한 </a:t>
            </a:r>
            <a:r>
              <a:rPr lang="ko-KR" altLang="en-US" sz="1100" dirty="0" err="1" smtClean="0">
                <a:solidFill>
                  <a:srgbClr val="FF0000"/>
                </a:solidFill>
              </a:rPr>
              <a:t>게임물</a:t>
            </a:r>
            <a:r>
              <a:rPr lang="ko-KR" altLang="en-US" sz="1100" dirty="0" err="1" smtClean="0"/>
              <a:t>을</a:t>
            </a:r>
            <a:r>
              <a:rPr lang="ko-KR" altLang="en-US" sz="1100" dirty="0" smtClean="0"/>
              <a:t> 유통 또는 이용에 제공하거나 이를 위하여 진열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보관하는 행위</a:t>
            </a:r>
          </a:p>
          <a:p>
            <a:r>
              <a:rPr lang="en-US" altLang="ko-KR" sz="1100" dirty="0" smtClean="0"/>
              <a:t>2. </a:t>
            </a:r>
            <a:r>
              <a:rPr lang="ko-KR" altLang="en-US" sz="1100" dirty="0" smtClean="0"/>
              <a:t>제</a:t>
            </a:r>
            <a:r>
              <a:rPr lang="en-US" altLang="ko-KR" sz="1100" dirty="0" smtClean="0"/>
              <a:t>21</a:t>
            </a:r>
            <a:r>
              <a:rPr lang="ko-KR" altLang="en-US" sz="1100" dirty="0" smtClean="0"/>
              <a:t>조제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항의 규정에 의하여 등급을 받은 내용과 다른 내용의 </a:t>
            </a:r>
            <a:r>
              <a:rPr lang="ko-KR" altLang="en-US" sz="1100" dirty="0" err="1" smtClean="0"/>
              <a:t>게임물을</a:t>
            </a:r>
            <a:r>
              <a:rPr lang="ko-KR" altLang="en-US" sz="1100" dirty="0" smtClean="0"/>
              <a:t> 유통 또는 이용에 제공하거나 이를 위하여 진열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보관하는 행위</a:t>
            </a:r>
          </a:p>
          <a:p>
            <a:r>
              <a:rPr lang="en-US" altLang="ko-KR" sz="1100" dirty="0" smtClean="0"/>
              <a:t>3. </a:t>
            </a:r>
            <a:r>
              <a:rPr lang="ko-KR" altLang="en-US" sz="1100" dirty="0" smtClean="0"/>
              <a:t>등급을 받은 </a:t>
            </a:r>
            <a:r>
              <a:rPr lang="ko-KR" altLang="en-US" sz="1100" dirty="0" err="1" smtClean="0"/>
              <a:t>게임물을</a:t>
            </a:r>
            <a:r>
              <a:rPr lang="ko-KR" altLang="en-US" sz="1100" dirty="0" smtClean="0"/>
              <a:t> 제</a:t>
            </a:r>
            <a:r>
              <a:rPr lang="en-US" altLang="ko-KR" sz="1100" dirty="0" smtClean="0"/>
              <a:t>21</a:t>
            </a:r>
            <a:r>
              <a:rPr lang="ko-KR" altLang="en-US" sz="1100" dirty="0" smtClean="0"/>
              <a:t>조제</a:t>
            </a:r>
            <a:r>
              <a:rPr lang="en-US" altLang="ko-KR" sz="1100" dirty="0" smtClean="0"/>
              <a:t>2</a:t>
            </a:r>
            <a:r>
              <a:rPr lang="ko-KR" altLang="en-US" sz="1100" dirty="0" smtClean="0"/>
              <a:t>항 각 호의 등급구분을 위반하여 이용에 제공하는 행위</a:t>
            </a:r>
          </a:p>
          <a:p>
            <a:r>
              <a:rPr lang="en-US" altLang="ko-KR" sz="1100" dirty="0" smtClean="0"/>
              <a:t>4. </a:t>
            </a:r>
            <a:r>
              <a:rPr lang="ko-KR" altLang="en-US" sz="1100" dirty="0" smtClean="0"/>
              <a:t>제</a:t>
            </a:r>
            <a:r>
              <a:rPr lang="en-US" altLang="ko-KR" sz="1100" dirty="0" smtClean="0"/>
              <a:t>22</a:t>
            </a:r>
            <a:r>
              <a:rPr lang="ko-KR" altLang="en-US" sz="1100" dirty="0" smtClean="0"/>
              <a:t>조제</a:t>
            </a:r>
            <a:r>
              <a:rPr lang="en-US" altLang="ko-KR" sz="1100" dirty="0" smtClean="0"/>
              <a:t>2</a:t>
            </a:r>
            <a:r>
              <a:rPr lang="ko-KR" altLang="en-US" sz="1100" dirty="0" smtClean="0"/>
              <a:t>항의 규정에 따라 </a:t>
            </a:r>
            <a:r>
              <a:rPr lang="ko-KR" altLang="en-US" sz="1100" dirty="0" err="1" smtClean="0">
                <a:solidFill>
                  <a:srgbClr val="FF0000"/>
                </a:solidFill>
              </a:rPr>
              <a:t>사행성게임물</a:t>
            </a:r>
            <a:r>
              <a:rPr lang="ko-KR" altLang="en-US" sz="1100" dirty="0" err="1" smtClean="0"/>
              <a:t>에</a:t>
            </a:r>
            <a:r>
              <a:rPr lang="ko-KR" altLang="en-US" sz="1100" dirty="0" smtClean="0"/>
              <a:t> 해당되어 등급분류가 거부된 </a:t>
            </a:r>
            <a:r>
              <a:rPr lang="ko-KR" altLang="en-US" sz="1100" dirty="0" err="1" smtClean="0"/>
              <a:t>게임물을</a:t>
            </a:r>
            <a:r>
              <a:rPr lang="ko-KR" altLang="en-US" sz="1100" dirty="0" smtClean="0"/>
              <a:t> 유통시키거나 이용에 제공하는 행위 또는 유통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이용제공의 목적으로 진열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보관하는 행위</a:t>
            </a:r>
          </a:p>
          <a:p>
            <a:r>
              <a:rPr lang="en-US" altLang="ko-KR" sz="1100" dirty="0" smtClean="0"/>
              <a:t>5. </a:t>
            </a:r>
            <a:r>
              <a:rPr lang="ko-KR" altLang="en-US" sz="1100" dirty="0" smtClean="0"/>
              <a:t>제</a:t>
            </a:r>
            <a:r>
              <a:rPr lang="en-US" altLang="ko-KR" sz="1100" dirty="0" smtClean="0"/>
              <a:t>22</a:t>
            </a:r>
            <a:r>
              <a:rPr lang="ko-KR" altLang="en-US" sz="1100" dirty="0" smtClean="0"/>
              <a:t>조제</a:t>
            </a:r>
            <a:r>
              <a:rPr lang="en-US" altLang="ko-KR" sz="1100" dirty="0" smtClean="0"/>
              <a:t>3</a:t>
            </a:r>
            <a:r>
              <a:rPr lang="ko-KR" altLang="en-US" sz="1100" dirty="0" err="1" smtClean="0"/>
              <a:t>항제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호의 규정에 의한 </a:t>
            </a:r>
            <a:r>
              <a:rPr lang="ko-KR" altLang="en-US" sz="1100" dirty="0" err="1" smtClean="0"/>
              <a:t>등급분류필증을</a:t>
            </a:r>
            <a:r>
              <a:rPr lang="ko-KR" altLang="en-US" sz="1100" dirty="0" smtClean="0"/>
              <a:t> 매매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증여 또는 대여하는 행위</a:t>
            </a:r>
          </a:p>
          <a:p>
            <a:r>
              <a:rPr lang="en-US" altLang="ko-KR" sz="1100" dirty="0" smtClean="0"/>
              <a:t>6. </a:t>
            </a:r>
            <a:r>
              <a:rPr lang="ko-KR" altLang="en-US" sz="1100" dirty="0" smtClean="0"/>
              <a:t>제</a:t>
            </a:r>
            <a:r>
              <a:rPr lang="en-US" altLang="ko-KR" sz="1100" dirty="0" smtClean="0"/>
              <a:t>33</a:t>
            </a:r>
            <a:r>
              <a:rPr lang="ko-KR" altLang="en-US" sz="1100" dirty="0" smtClean="0"/>
              <a:t>조제</a:t>
            </a:r>
            <a:r>
              <a:rPr lang="en-US" altLang="ko-KR" sz="1100" dirty="0" smtClean="0"/>
              <a:t>1</a:t>
            </a:r>
            <a:r>
              <a:rPr lang="ko-KR" altLang="en-US" sz="1100" dirty="0" smtClean="0"/>
              <a:t>항 또는 제</a:t>
            </a:r>
            <a:r>
              <a:rPr lang="en-US" altLang="ko-KR" sz="1100" dirty="0" smtClean="0"/>
              <a:t>2</a:t>
            </a:r>
            <a:r>
              <a:rPr lang="ko-KR" altLang="en-US" sz="1100" dirty="0" smtClean="0"/>
              <a:t>항의 규정을 위반하여 등급 및 </a:t>
            </a:r>
            <a:r>
              <a:rPr lang="ko-KR" altLang="en-US" sz="1100" dirty="0" err="1" smtClean="0"/>
              <a:t>게임물내용정보</a:t>
            </a:r>
            <a:r>
              <a:rPr lang="ko-KR" altLang="en-US" sz="1100" dirty="0" smtClean="0"/>
              <a:t> 등의 표시사항을 표시하지 아니한 </a:t>
            </a:r>
            <a:r>
              <a:rPr lang="ko-KR" altLang="en-US" sz="1100" dirty="0" err="1" smtClean="0"/>
              <a:t>게임물</a:t>
            </a:r>
            <a:r>
              <a:rPr lang="ko-KR" altLang="en-US" sz="1100" dirty="0" smtClean="0"/>
              <a:t> 또는 게임물의 운영에 관한 정보를 표시하는 장치를 부착하지 아니한 </a:t>
            </a:r>
            <a:r>
              <a:rPr lang="ko-KR" altLang="en-US" sz="1100" dirty="0" err="1" smtClean="0"/>
              <a:t>게임물을</a:t>
            </a:r>
            <a:r>
              <a:rPr lang="ko-KR" altLang="en-US" sz="1100" dirty="0" smtClean="0"/>
              <a:t> 유통시키거나 이용에 제공하는 행위</a:t>
            </a:r>
          </a:p>
          <a:p>
            <a:r>
              <a:rPr lang="en-US" altLang="ko-KR" sz="1100" dirty="0" smtClean="0"/>
              <a:t>7. </a:t>
            </a:r>
            <a:r>
              <a:rPr lang="ko-KR" altLang="en-US" sz="1100" dirty="0" smtClean="0"/>
              <a:t>누구든지 게임물의 이용을 통하여 획득한 유</a:t>
            </a:r>
            <a:r>
              <a:rPr lang="en-US" altLang="ko-KR" sz="1100" dirty="0" smtClean="0"/>
              <a:t>·</a:t>
            </a:r>
            <a:r>
              <a:rPr lang="ko-KR" altLang="en-US" sz="1100" dirty="0" smtClean="0"/>
              <a:t>무형의 결과물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점수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경품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게임 내에서 사용되는 가상의 화폐로서 대통령령이 정하는 </a:t>
            </a:r>
            <a:r>
              <a:rPr lang="ko-KR" altLang="en-US" sz="1100" dirty="0" err="1" smtClean="0"/>
              <a:t>게임머니</a:t>
            </a:r>
            <a:r>
              <a:rPr lang="ko-KR" altLang="en-US" sz="1100" dirty="0" smtClean="0"/>
              <a:t> 및 대통령령이 정하는 이와 유사한 것을 말한다</a:t>
            </a:r>
            <a:r>
              <a:rPr lang="en-US" altLang="ko-KR" sz="1100" dirty="0" smtClean="0"/>
              <a:t>)</a:t>
            </a:r>
            <a:r>
              <a:rPr lang="ko-KR" altLang="en-US" sz="1100" dirty="0" smtClean="0"/>
              <a:t>을 환전 또는 환전 알선하거나 재매입을 업으로 하는 행위</a:t>
            </a:r>
          </a:p>
          <a:p>
            <a:endParaRPr lang="en-US" altLang="ko-KR" sz="1100" dirty="0" smtClean="0"/>
          </a:p>
          <a:p>
            <a:r>
              <a:rPr lang="ko-KR" altLang="en-US" sz="1100" dirty="0" smtClean="0"/>
              <a:t>②누구든지 다음 각 호에 해당하는 </a:t>
            </a:r>
            <a:r>
              <a:rPr lang="ko-KR" altLang="en-US" sz="1100" dirty="0" err="1" smtClean="0"/>
              <a:t>게임물을</a:t>
            </a:r>
            <a:r>
              <a:rPr lang="ko-KR" altLang="en-US" sz="1100" dirty="0" smtClean="0"/>
              <a:t> 제작 또는 반입하여서는 아니 된다</a:t>
            </a:r>
            <a:r>
              <a:rPr lang="en-US" altLang="ko-KR" sz="1100" dirty="0" smtClean="0"/>
              <a:t>.</a:t>
            </a:r>
          </a:p>
          <a:p>
            <a:r>
              <a:rPr lang="en-US" altLang="ko-KR" sz="1100" dirty="0" smtClean="0">
                <a:solidFill>
                  <a:srgbClr val="FF0000"/>
                </a:solidFill>
              </a:rPr>
              <a:t>1. </a:t>
            </a:r>
            <a:r>
              <a:rPr lang="ko-KR" altLang="en-US" sz="1100" dirty="0" smtClean="0">
                <a:solidFill>
                  <a:srgbClr val="FF0000"/>
                </a:solidFill>
              </a:rPr>
              <a:t>반국가적인 행동을 묘사하거나 역사적 사실을 왜곡함으로써 국가의 정체성을 현저히 손상시킬 우려가 있는 것</a:t>
            </a:r>
          </a:p>
          <a:p>
            <a:r>
              <a:rPr lang="en-US" altLang="ko-KR" sz="1100" dirty="0" smtClean="0">
                <a:solidFill>
                  <a:srgbClr val="FF0000"/>
                </a:solidFill>
              </a:rPr>
              <a:t>2. </a:t>
            </a:r>
            <a:r>
              <a:rPr lang="ko-KR" altLang="en-US" sz="1100" dirty="0" err="1" smtClean="0">
                <a:solidFill>
                  <a:srgbClr val="FF0000"/>
                </a:solidFill>
              </a:rPr>
              <a:t>존비속에</a:t>
            </a:r>
            <a:r>
              <a:rPr lang="ko-KR" altLang="en-US" sz="1100" dirty="0" smtClean="0">
                <a:solidFill>
                  <a:srgbClr val="FF0000"/>
                </a:solidFill>
              </a:rPr>
              <a:t> 대한 폭행</a:t>
            </a:r>
            <a:r>
              <a:rPr lang="en-US" altLang="ko-KR" sz="1100" dirty="0" smtClean="0">
                <a:solidFill>
                  <a:srgbClr val="FF0000"/>
                </a:solidFill>
              </a:rPr>
              <a:t>·</a:t>
            </a:r>
            <a:r>
              <a:rPr lang="ko-KR" altLang="en-US" sz="1100" dirty="0" smtClean="0">
                <a:solidFill>
                  <a:srgbClr val="FF0000"/>
                </a:solidFill>
              </a:rPr>
              <a:t>살인 등 가족윤리의 훼손 등으로 미풍양속을 해칠 우려가 있는 것</a:t>
            </a:r>
          </a:p>
          <a:p>
            <a:r>
              <a:rPr lang="en-US" altLang="ko-KR" sz="1100" dirty="0" smtClean="0">
                <a:solidFill>
                  <a:srgbClr val="FF0000"/>
                </a:solidFill>
              </a:rPr>
              <a:t>3. </a:t>
            </a:r>
            <a:r>
              <a:rPr lang="ko-KR" altLang="en-US" sz="1100" dirty="0" smtClean="0">
                <a:solidFill>
                  <a:srgbClr val="FF0000"/>
                </a:solidFill>
              </a:rPr>
              <a:t>범죄</a:t>
            </a:r>
            <a:r>
              <a:rPr lang="en-US" altLang="ko-KR" sz="1100" dirty="0" smtClean="0">
                <a:solidFill>
                  <a:srgbClr val="FF0000"/>
                </a:solidFill>
              </a:rPr>
              <a:t>·</a:t>
            </a:r>
            <a:r>
              <a:rPr lang="ko-KR" altLang="en-US" sz="1100" dirty="0" smtClean="0">
                <a:solidFill>
                  <a:srgbClr val="FF0000"/>
                </a:solidFill>
              </a:rPr>
              <a:t>폭력</a:t>
            </a:r>
            <a:r>
              <a:rPr lang="en-US" altLang="ko-KR" sz="1100" dirty="0" smtClean="0">
                <a:solidFill>
                  <a:srgbClr val="FF0000"/>
                </a:solidFill>
              </a:rPr>
              <a:t>·</a:t>
            </a:r>
            <a:r>
              <a:rPr lang="ko-KR" altLang="en-US" sz="1100" dirty="0" smtClean="0">
                <a:solidFill>
                  <a:srgbClr val="FF0000"/>
                </a:solidFill>
              </a:rPr>
              <a:t>음란 등을 지나치게 묘사하여 범죄심리 또는 모방심리를 부추기는 등 사회질서를 문란하게 할 우려가 있는 것</a:t>
            </a:r>
          </a:p>
          <a:p>
            <a:endParaRPr lang="ko-KR" alt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온라인게임 규제의 쟁점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중독성의 문제</a:t>
            </a:r>
            <a:endParaRPr lang="en-US" altLang="ko-KR" dirty="0" smtClean="0"/>
          </a:p>
          <a:p>
            <a:r>
              <a:rPr lang="ko-KR" altLang="en-US" dirty="0" smtClean="0"/>
              <a:t>사행성의 문제</a:t>
            </a:r>
            <a:endParaRPr lang="en-US" altLang="ko-KR" dirty="0" smtClean="0"/>
          </a:p>
          <a:p>
            <a:r>
              <a:rPr lang="ko-KR" altLang="en-US" dirty="0" smtClean="0"/>
              <a:t>규제의 중복 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게임물등급위원회와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방통심의위의</a:t>
            </a:r>
            <a:r>
              <a:rPr lang="ko-KR" altLang="en-US" dirty="0" smtClean="0"/>
              <a:t> 규제권한문제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정보통신망법</a:t>
            </a:r>
            <a:r>
              <a:rPr lang="ko-KR" altLang="en-US" dirty="0" smtClean="0"/>
              <a:t> </a:t>
            </a:r>
            <a:r>
              <a:rPr lang="en-US" altLang="ko-KR" dirty="0" smtClean="0"/>
              <a:t>44</a:t>
            </a:r>
            <a:r>
              <a:rPr lang="ko-KR" altLang="en-US" dirty="0" smtClean="0"/>
              <a:t>조의 </a:t>
            </a:r>
            <a:r>
              <a:rPr lang="en-US" altLang="ko-KR" dirty="0" smtClean="0"/>
              <a:t>7 </a:t>
            </a:r>
          </a:p>
          <a:p>
            <a:pPr lvl="1">
              <a:buNone/>
            </a:pPr>
            <a:r>
              <a:rPr lang="en-US" altLang="ko-KR" sz="1200" dirty="0"/>
              <a:t>	</a:t>
            </a:r>
            <a:r>
              <a:rPr lang="en-US" altLang="ko-KR" sz="1600" dirty="0" smtClean="0"/>
              <a:t>5. </a:t>
            </a:r>
            <a:r>
              <a:rPr lang="ko-KR" altLang="en-US" sz="1600" dirty="0" smtClean="0"/>
              <a:t>「청소년보호법」에 따른 </a:t>
            </a:r>
            <a:r>
              <a:rPr lang="ko-KR" altLang="en-US" sz="1600" dirty="0" err="1" smtClean="0"/>
              <a:t>청소년유해매체물로서</a:t>
            </a:r>
            <a:r>
              <a:rPr lang="ko-KR" altLang="en-US" sz="1600" dirty="0" smtClean="0"/>
              <a:t> 상대방의 연령 확인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표시의무 등 법령에 따른 의무를 이행하지 아니하고 영리를 목적으로 제공하는 내용의 정보</a:t>
            </a:r>
          </a:p>
          <a:p>
            <a:pPr lvl="1">
              <a:buNone/>
            </a:pPr>
            <a:r>
              <a:rPr lang="en-US" altLang="ko-KR" sz="1600" dirty="0" smtClean="0"/>
              <a:t>	6. </a:t>
            </a:r>
            <a:r>
              <a:rPr lang="ko-KR" altLang="en-US" sz="1600" dirty="0" smtClean="0"/>
              <a:t>법령에 따라 금지되는 사행행위에 해당하는 내용의 정보</a:t>
            </a:r>
          </a:p>
          <a:p>
            <a:pPr lvl="1"/>
            <a:endParaRPr lang="ko-KR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모바일환경과</a:t>
            </a:r>
            <a:r>
              <a:rPr lang="ko-KR" altLang="en-US" dirty="0" smtClean="0"/>
              <a:t> 기타 문제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단말기 제조사의 수직결합 혹은 지배력 남용문제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앱스토어의</a:t>
            </a:r>
            <a:r>
              <a:rPr lang="ko-KR" altLang="en-US" dirty="0" smtClean="0"/>
              <a:t> 관리규제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기본 </a:t>
            </a:r>
            <a:r>
              <a:rPr lang="ko-KR" altLang="en-US" dirty="0" err="1" smtClean="0"/>
              <a:t>앱</a:t>
            </a:r>
            <a:r>
              <a:rPr lang="ko-KR" altLang="en-US" dirty="0" smtClean="0"/>
              <a:t> 혹은 플랫폼 인터페이스를 통한 고객 점유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고객과 단말기제조사의 간접관계로 인한 소비자피해</a:t>
            </a:r>
            <a:endParaRPr lang="en-US" altLang="ko-KR" dirty="0" smtClean="0"/>
          </a:p>
          <a:p>
            <a:r>
              <a:rPr lang="ko-KR" altLang="en-US" dirty="0" smtClean="0"/>
              <a:t>이동통신 요금적정성 평가문제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융합서비스 환경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음성</a:t>
            </a:r>
            <a:r>
              <a:rPr lang="en-US" altLang="ko-KR" dirty="0" smtClean="0"/>
              <a:t>/</a:t>
            </a:r>
            <a:r>
              <a:rPr lang="ko-KR" altLang="en-US" dirty="0" smtClean="0"/>
              <a:t>데이터 구분 무의미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인터넷 규제개선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err="1" smtClean="0"/>
              <a:t>방통위</a:t>
            </a:r>
            <a:r>
              <a:rPr lang="ko-KR" altLang="en-US" dirty="0" smtClean="0"/>
              <a:t> 내부규제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위치정보보호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본인확인제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맞춤형광고</a:t>
            </a:r>
            <a:endParaRPr lang="en-US" altLang="ko-KR" dirty="0" smtClean="0"/>
          </a:p>
          <a:p>
            <a:r>
              <a:rPr lang="ko-KR" altLang="en-US" dirty="0" smtClean="0"/>
              <a:t>관계부처 규제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모바일뱅킹</a:t>
            </a:r>
            <a:r>
              <a:rPr lang="en-US" altLang="ko-KR" dirty="0" smtClean="0"/>
              <a:t>, </a:t>
            </a:r>
            <a:r>
              <a:rPr lang="ko-KR" altLang="en-US" dirty="0" smtClean="0"/>
              <a:t>결제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게임사전심의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공공정</a:t>
            </a:r>
            <a:r>
              <a:rPr lang="ko-KR" altLang="en-US" dirty="0"/>
              <a:t>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스마트 </a:t>
            </a:r>
            <a:r>
              <a:rPr lang="ko-KR" altLang="en-US" dirty="0" err="1" smtClean="0"/>
              <a:t>모바일</a:t>
            </a:r>
            <a:r>
              <a:rPr lang="ko-KR" altLang="en-US" dirty="0" smtClean="0"/>
              <a:t> 대중화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이용촉진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정액요금제 가입자의 </a:t>
            </a:r>
            <a:r>
              <a:rPr lang="ko-KR" altLang="en-US" dirty="0" err="1" smtClean="0"/>
              <a:t>데이터잔여량을</a:t>
            </a:r>
            <a:r>
              <a:rPr lang="ko-KR" altLang="en-US" dirty="0" smtClean="0"/>
              <a:t> 이월하고 통합요금제 도입 등 무선데이터 요금제도를 개선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스마트폰</a:t>
            </a:r>
            <a:r>
              <a:rPr lang="ko-KR" altLang="en-US" dirty="0" smtClean="0"/>
              <a:t> 등 인터넷 디바이스가 갖추어야 할 이용자 선택권 보장을 위한 추진방안</a:t>
            </a:r>
            <a:endParaRPr lang="en-US" altLang="ko-KR" dirty="0" smtClean="0"/>
          </a:p>
          <a:p>
            <a:r>
              <a:rPr lang="ko-KR" altLang="en-US" dirty="0" smtClean="0"/>
              <a:t>이용자 피해방지 및 정보보호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유해</a:t>
            </a:r>
            <a:r>
              <a:rPr lang="en-US" altLang="ko-KR" dirty="0" smtClean="0"/>
              <a:t>/</a:t>
            </a:r>
            <a:r>
              <a:rPr lang="ko-KR" altLang="en-US" dirty="0" smtClean="0"/>
              <a:t>부실 </a:t>
            </a:r>
            <a:r>
              <a:rPr lang="ko-KR" altLang="en-US" dirty="0" err="1" smtClean="0"/>
              <a:t>앱으로</a:t>
            </a:r>
            <a:r>
              <a:rPr lang="ko-KR" altLang="en-US" dirty="0" smtClean="0"/>
              <a:t> 인한 피해방지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피해예방 </a:t>
            </a:r>
            <a:r>
              <a:rPr lang="ko-KR" altLang="en-US" dirty="0" err="1" smtClean="0"/>
              <a:t>알리미</a:t>
            </a:r>
            <a:r>
              <a:rPr lang="en-US" altLang="ko-KR" dirty="0" smtClean="0"/>
              <a:t>(SMS) </a:t>
            </a:r>
            <a:r>
              <a:rPr lang="ko-KR" altLang="en-US" dirty="0" smtClean="0"/>
              <a:t>등 정보제공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무선 네트워크 확충 및 고도화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2011</a:t>
            </a:r>
            <a:r>
              <a:rPr lang="ko-KR" altLang="en-US" dirty="0" smtClean="0"/>
              <a:t>년까지 </a:t>
            </a:r>
            <a:r>
              <a:rPr lang="ko-KR" altLang="en-US" dirty="0" err="1" smtClean="0"/>
              <a:t>무선랜</a:t>
            </a:r>
            <a:r>
              <a:rPr lang="ko-KR" altLang="en-US" dirty="0" smtClean="0"/>
              <a:t> 이용지역이 세계 </a:t>
            </a:r>
            <a:r>
              <a:rPr lang="en-US" altLang="ko-KR" dirty="0" smtClean="0"/>
              <a:t>3</a:t>
            </a:r>
            <a:r>
              <a:rPr lang="ko-KR" altLang="en-US" dirty="0" smtClean="0"/>
              <a:t>위권 이상에 진입</a:t>
            </a:r>
            <a:endParaRPr lang="en-US" altLang="ko-KR" dirty="0" smtClean="0"/>
          </a:p>
          <a:p>
            <a:r>
              <a:rPr lang="en-US" altLang="ko-KR" dirty="0" smtClean="0"/>
              <a:t>2010</a:t>
            </a:r>
            <a:r>
              <a:rPr lang="ko-KR" altLang="en-US" dirty="0" err="1" smtClean="0"/>
              <a:t>년말까지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무선랜</a:t>
            </a:r>
            <a:r>
              <a:rPr lang="ko-KR" altLang="en-US" dirty="0" smtClean="0"/>
              <a:t> 이용지역을 </a:t>
            </a:r>
            <a:r>
              <a:rPr lang="en-US" altLang="ko-KR" dirty="0" smtClean="0"/>
              <a:t>2</a:t>
            </a:r>
            <a:r>
              <a:rPr lang="ko-KR" altLang="en-US" dirty="0" smtClean="0"/>
              <a:t>배 이상 확대하도록 유도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KT </a:t>
            </a:r>
            <a:r>
              <a:rPr lang="en-US" altLang="ko-KR" dirty="0" err="1" smtClean="0"/>
              <a:t>Nespot</a:t>
            </a:r>
            <a:r>
              <a:rPr lang="en-US" altLang="ko-KR" dirty="0" smtClean="0"/>
              <a:t> AP 36,000(‘09)</a:t>
            </a:r>
            <a:r>
              <a:rPr lang="en-US" altLang="ko-KR" dirty="0" smtClean="0">
                <a:sym typeface="Wingdings" pitchFamily="2" charset="2"/>
              </a:rPr>
              <a:t> 78,000(‘10)</a:t>
            </a:r>
          </a:p>
          <a:p>
            <a:pPr lvl="1"/>
            <a:r>
              <a:rPr lang="en-US" altLang="ko-KR" dirty="0" smtClean="0"/>
              <a:t>SKT</a:t>
            </a:r>
            <a:r>
              <a:rPr lang="ko-KR" altLang="en-US" dirty="0" smtClean="0"/>
              <a:t>도 </a:t>
            </a:r>
            <a:r>
              <a:rPr lang="en-US" altLang="ko-KR" dirty="0" smtClean="0"/>
              <a:t>KT</a:t>
            </a:r>
            <a:r>
              <a:rPr lang="ko-KR" altLang="en-US" dirty="0" smtClean="0"/>
              <a:t>수준으로 </a:t>
            </a:r>
            <a:r>
              <a:rPr lang="ko-KR" altLang="en-US" dirty="0" err="1" smtClean="0"/>
              <a:t>무선랜</a:t>
            </a:r>
            <a:r>
              <a:rPr lang="ko-KR" altLang="en-US" dirty="0" smtClean="0"/>
              <a:t> 제공 계획 </a:t>
            </a:r>
            <a:r>
              <a:rPr lang="ko-KR" altLang="en-US" dirty="0" err="1" smtClean="0"/>
              <a:t>수립중</a:t>
            </a:r>
            <a:endParaRPr lang="en-US" altLang="ko-KR" dirty="0" smtClean="0"/>
          </a:p>
          <a:p>
            <a:r>
              <a:rPr lang="ko-KR" altLang="en-US" dirty="0" smtClean="0"/>
              <a:t>관광지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도서간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공원 등 정부</a:t>
            </a:r>
            <a:r>
              <a:rPr lang="en-US" altLang="ko-KR" dirty="0" smtClean="0"/>
              <a:t>/</a:t>
            </a:r>
            <a:r>
              <a:rPr lang="ko-KR" altLang="en-US" dirty="0" err="1" smtClean="0"/>
              <a:t>지자체</a:t>
            </a:r>
            <a:r>
              <a:rPr lang="en-US" altLang="ko-KR" dirty="0" smtClean="0"/>
              <a:t>/</a:t>
            </a:r>
            <a:r>
              <a:rPr lang="ko-KR" altLang="en-US" dirty="0" smtClean="0"/>
              <a:t>사업자 공동시범사업 추진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다양한 서비스모델 발굴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무선랜</a:t>
            </a:r>
            <a:r>
              <a:rPr lang="ko-KR" altLang="en-US" dirty="0" smtClean="0"/>
              <a:t> </a:t>
            </a:r>
            <a:r>
              <a:rPr lang="en-US" altLang="ko-KR" dirty="0" smtClean="0"/>
              <a:t>zone </a:t>
            </a:r>
            <a:r>
              <a:rPr lang="ko-KR" altLang="en-US" dirty="0" err="1" smtClean="0"/>
              <a:t>엠블럼</a:t>
            </a:r>
            <a:r>
              <a:rPr lang="ko-KR" altLang="en-US" dirty="0" smtClean="0"/>
              <a:t> 도입</a:t>
            </a:r>
            <a:endParaRPr lang="en-US" altLang="ko-KR" dirty="0" smtClean="0"/>
          </a:p>
          <a:p>
            <a:r>
              <a:rPr lang="en-US" altLang="ko-KR" dirty="0" err="1" smtClean="0"/>
              <a:t>Wibro</a:t>
            </a:r>
            <a:r>
              <a:rPr lang="en-US" altLang="ko-KR" dirty="0" smtClean="0"/>
              <a:t> </a:t>
            </a:r>
            <a:r>
              <a:rPr lang="ko-KR" altLang="en-US" dirty="0" smtClean="0"/>
              <a:t>망을 </a:t>
            </a:r>
            <a:r>
              <a:rPr lang="en-US" altLang="ko-KR" dirty="0" smtClean="0"/>
              <a:t>2011</a:t>
            </a:r>
            <a:r>
              <a:rPr lang="ko-KR" altLang="en-US" dirty="0" smtClean="0"/>
              <a:t>년까지 </a:t>
            </a:r>
            <a:r>
              <a:rPr lang="en-US" altLang="ko-KR" dirty="0" smtClean="0"/>
              <a:t>84</a:t>
            </a:r>
            <a:r>
              <a:rPr lang="ko-KR" altLang="en-US" dirty="0" smtClean="0"/>
              <a:t>개 지역까지 확대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신규주파수 신규할당</a:t>
            </a: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추진예산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5</a:t>
            </a:r>
            <a:r>
              <a:rPr lang="ko-KR" altLang="en-US" dirty="0" smtClean="0"/>
              <a:t>년간 총 </a:t>
            </a:r>
            <a:r>
              <a:rPr lang="en-US" altLang="ko-KR" dirty="0" smtClean="0"/>
              <a:t>1</a:t>
            </a:r>
            <a:r>
              <a:rPr lang="ko-KR" altLang="en-US" dirty="0" smtClean="0"/>
              <a:t>조 </a:t>
            </a:r>
            <a:r>
              <a:rPr lang="en-US" altLang="ko-KR" dirty="0" smtClean="0"/>
              <a:t>5,069</a:t>
            </a:r>
            <a:r>
              <a:rPr lang="ko-KR" altLang="en-US" dirty="0" err="1" smtClean="0"/>
              <a:t>억원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정부 </a:t>
            </a:r>
            <a:r>
              <a:rPr lang="en-US" altLang="ko-KR" dirty="0" smtClean="0"/>
              <a:t>2,187</a:t>
            </a:r>
            <a:r>
              <a:rPr lang="ko-KR" altLang="en-US" dirty="0" err="1" smtClean="0"/>
              <a:t>억원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민간 </a:t>
            </a:r>
            <a:r>
              <a:rPr lang="en-US" altLang="ko-KR" dirty="0" smtClean="0"/>
              <a:t>1</a:t>
            </a:r>
            <a:r>
              <a:rPr lang="ko-KR" altLang="en-US" dirty="0" smtClean="0"/>
              <a:t>조 </a:t>
            </a:r>
            <a:r>
              <a:rPr lang="en-US" altLang="ko-KR" dirty="0" smtClean="0"/>
              <a:t>2,882</a:t>
            </a:r>
            <a:r>
              <a:rPr lang="ko-KR" altLang="en-US" dirty="0" err="1" smtClean="0"/>
              <a:t>억원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모바일인터넷</a:t>
            </a:r>
            <a:r>
              <a:rPr lang="ko-KR" altLang="en-US" dirty="0" smtClean="0"/>
              <a:t> 관련 규제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전기통신사업법의 인터넷 규제</a:t>
            </a:r>
            <a:endParaRPr lang="en-US" altLang="ko-KR" dirty="0" smtClean="0"/>
          </a:p>
          <a:p>
            <a:r>
              <a:rPr lang="ko-KR" altLang="en-US" dirty="0" smtClean="0"/>
              <a:t>위치정보법의 위치정보규제</a:t>
            </a:r>
            <a:endParaRPr lang="en-US" altLang="ko-KR" dirty="0" smtClean="0"/>
          </a:p>
          <a:p>
            <a:r>
              <a:rPr lang="ko-KR" altLang="en-US" dirty="0" smtClean="0"/>
              <a:t>정보통신망법의 인터넷실명제</a:t>
            </a:r>
            <a:endParaRPr lang="en-US" altLang="ko-KR" dirty="0" smtClean="0"/>
          </a:p>
          <a:p>
            <a:r>
              <a:rPr lang="ko-KR" altLang="en-US" dirty="0" smtClean="0"/>
              <a:t>맞춤형 광고</a:t>
            </a:r>
            <a:r>
              <a:rPr lang="en-US" altLang="ko-KR" dirty="0" smtClean="0"/>
              <a:t>(?) </a:t>
            </a:r>
            <a:r>
              <a:rPr lang="en-US" altLang="ko-KR" dirty="0" smtClean="0">
                <a:sym typeface="Wingdings" pitchFamily="2" charset="2"/>
              </a:rPr>
              <a:t> </a:t>
            </a:r>
            <a:r>
              <a:rPr lang="ko-KR" altLang="en-US" dirty="0" smtClean="0">
                <a:sym typeface="Wingdings" pitchFamily="2" charset="2"/>
              </a:rPr>
              <a:t>표시광고규제</a:t>
            </a:r>
            <a:r>
              <a:rPr lang="ko-KR" altLang="en-US" dirty="0">
                <a:sym typeface="Wingdings" pitchFamily="2" charset="2"/>
              </a:rPr>
              <a:t>법</a:t>
            </a:r>
            <a:endParaRPr lang="en-US" altLang="ko-KR" dirty="0" smtClean="0"/>
          </a:p>
          <a:p>
            <a:r>
              <a:rPr lang="ko-KR" altLang="en-US" dirty="0" smtClean="0"/>
              <a:t>전자서명법의 </a:t>
            </a:r>
            <a:r>
              <a:rPr lang="ko-KR" altLang="en-US" dirty="0" err="1" smtClean="0"/>
              <a:t>국가공인인증제</a:t>
            </a:r>
            <a:endParaRPr lang="en-US" altLang="ko-KR" dirty="0" smtClean="0"/>
          </a:p>
          <a:p>
            <a:r>
              <a:rPr lang="ko-KR" altLang="en-US" dirty="0" smtClean="0"/>
              <a:t>게임산업진흥법의 </a:t>
            </a:r>
            <a:r>
              <a:rPr lang="ko-KR" altLang="en-US" dirty="0" err="1" smtClean="0"/>
              <a:t>게임물등급제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인터넷접속서비스 규제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전기통신사업법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기간통신사업 허가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별정통신사업 등록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부가통신사업 신고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전기통신사업법 </a:t>
            </a:r>
            <a:endParaRPr lang="en-US" altLang="ko-KR" dirty="0" smtClean="0"/>
          </a:p>
          <a:p>
            <a:r>
              <a:rPr lang="ko-KR" altLang="en-US" dirty="0" smtClean="0"/>
              <a:t>시행령 제</a:t>
            </a:r>
            <a:r>
              <a:rPr lang="en-US" altLang="ko-KR" dirty="0" smtClean="0"/>
              <a:t>7</a:t>
            </a:r>
            <a:r>
              <a:rPr lang="ko-KR" altLang="en-US" dirty="0" smtClean="0"/>
              <a:t>조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기간통신역무의 종류와 내용</a:t>
            </a:r>
            <a:r>
              <a:rPr lang="en-US" altLang="ko-KR" dirty="0" smtClean="0"/>
              <a:t>) </a:t>
            </a:r>
            <a:r>
              <a:rPr lang="ko-KR" altLang="en-US" dirty="0" smtClean="0"/>
              <a:t>법 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조제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항에 따른 기간통신역무의 종류와 내용은 다음 각 호와 같다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다만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다음 각 호의 역무를 이용하여 </a:t>
            </a:r>
            <a:r>
              <a:rPr lang="ko-KR" altLang="en-US" dirty="0" err="1" smtClean="0"/>
              <a:t>음성ㆍ데이터ㆍ영상</a:t>
            </a:r>
            <a:r>
              <a:rPr lang="ko-KR" altLang="en-US" dirty="0" smtClean="0"/>
              <a:t> 등의 전자기신호를 그 내용이나 형태의 변경 없이 송신 또는 수신하는 전기통신역무는 제외한다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1. </a:t>
            </a:r>
            <a:r>
              <a:rPr lang="ko-KR" altLang="en-US" dirty="0" smtClean="0"/>
              <a:t>전송역무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전신ㆍ전화ㆍ</a:t>
            </a:r>
            <a:r>
              <a:rPr lang="ko-KR" altLang="en-US" dirty="0" err="1" smtClean="0">
                <a:solidFill>
                  <a:srgbClr val="FF0000"/>
                </a:solidFill>
              </a:rPr>
              <a:t>인터넷접속</a:t>
            </a:r>
            <a:r>
              <a:rPr lang="ko-KR" altLang="en-US" dirty="0" smtClean="0"/>
              <a:t> 등 </a:t>
            </a:r>
            <a:r>
              <a:rPr lang="ko-KR" altLang="en-US" dirty="0" err="1" smtClean="0"/>
              <a:t>음성ㆍ데이터ㆍ영상</a:t>
            </a:r>
            <a:r>
              <a:rPr lang="ko-KR" altLang="en-US" dirty="0" smtClean="0"/>
              <a:t> 등의 전자기신호를 그 내용이나 형태의 변경 없이 송신하거나 수신하는 전기통신역무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주파수를 </a:t>
            </a:r>
            <a:r>
              <a:rPr lang="ko-KR" altLang="en-US" dirty="0" err="1" smtClean="0"/>
              <a:t>할당받아</a:t>
            </a:r>
            <a:r>
              <a:rPr lang="ko-KR" altLang="en-US" dirty="0" smtClean="0"/>
              <a:t> 제공하는 역무</a:t>
            </a:r>
            <a:r>
              <a:rPr lang="en-US" altLang="ko-KR" dirty="0" smtClean="0"/>
              <a:t>: </a:t>
            </a:r>
            <a:r>
              <a:rPr lang="ko-KR" altLang="en-US" dirty="0" smtClean="0"/>
              <a:t>「</a:t>
            </a:r>
            <a:r>
              <a:rPr lang="ko-KR" altLang="en-US" dirty="0" err="1" smtClean="0"/>
              <a:t>전파법</a:t>
            </a:r>
            <a:r>
              <a:rPr lang="ko-KR" altLang="en-US" dirty="0" smtClean="0"/>
              <a:t>」 제</a:t>
            </a:r>
            <a:r>
              <a:rPr lang="en-US" altLang="ko-KR" dirty="0" smtClean="0"/>
              <a:t>11</a:t>
            </a:r>
            <a:r>
              <a:rPr lang="ko-KR" altLang="en-US" dirty="0" smtClean="0"/>
              <a:t>조 또는 제</a:t>
            </a:r>
            <a:r>
              <a:rPr lang="en-US" altLang="ko-KR" dirty="0" smtClean="0"/>
              <a:t>12</a:t>
            </a:r>
            <a:r>
              <a:rPr lang="ko-KR" altLang="en-US" dirty="0" smtClean="0"/>
              <a:t>조에 따라 </a:t>
            </a:r>
            <a:r>
              <a:rPr lang="ko-KR" altLang="en-US" dirty="0" err="1" smtClean="0"/>
              <a:t>할당받은</a:t>
            </a:r>
            <a:r>
              <a:rPr lang="ko-KR" altLang="en-US" dirty="0" smtClean="0"/>
              <a:t> 주파수를 사용하는 </a:t>
            </a:r>
            <a:r>
              <a:rPr lang="ko-KR" altLang="en-US" dirty="0" err="1" smtClean="0"/>
              <a:t>무선국을</a:t>
            </a:r>
            <a:r>
              <a:rPr lang="ko-KR" altLang="en-US" dirty="0" smtClean="0"/>
              <a:t> 개설하고 이를 이용하여 </a:t>
            </a:r>
            <a:r>
              <a:rPr lang="ko-KR" altLang="en-US" dirty="0" err="1" smtClean="0"/>
              <a:t>음성ㆍ데이터ㆍ영상</a:t>
            </a:r>
            <a:r>
              <a:rPr lang="ko-KR" altLang="en-US" dirty="0" smtClean="0"/>
              <a:t> 등의 전자기신호를 그 내용이나 형태의 변경 없이 송신하거나 수신하는 전기통신역무</a:t>
            </a:r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전기통신회선설비임대역무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전기통신회선설비를 임대하는 전기통신역무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망중립성의</a:t>
            </a:r>
            <a:r>
              <a:rPr lang="ko-KR" altLang="en-US" dirty="0" smtClean="0"/>
              <a:t> 원리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한미</a:t>
            </a:r>
            <a:r>
              <a:rPr lang="en-US" altLang="ko-KR" dirty="0" smtClean="0"/>
              <a:t>FTA</a:t>
            </a:r>
            <a:r>
              <a:rPr lang="ko-KR" altLang="en-US" dirty="0" smtClean="0"/>
              <a:t>협정문 제</a:t>
            </a:r>
            <a:r>
              <a:rPr lang="en-US" altLang="ko-KR" dirty="0" smtClean="0"/>
              <a:t>15</a:t>
            </a:r>
            <a:r>
              <a:rPr lang="ko-KR" altLang="en-US" dirty="0" smtClean="0"/>
              <a:t>장 전자상거래 제</a:t>
            </a:r>
            <a:r>
              <a:rPr lang="en-US" altLang="ko-KR" dirty="0" smtClean="0"/>
              <a:t>15.7</a:t>
            </a:r>
            <a:r>
              <a:rPr lang="ko-KR" altLang="en-US" dirty="0" smtClean="0"/>
              <a:t>조 전자상거래를 위한 인터넷접근 및 이용에 관한 원칙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무역을 촉진하는 전자상거래의 발전 및 성장을 지원하기 위하여 각 당사국은 자국 영역의 소비자가 다음을 할 수 있어야 함을 인정한다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가</a:t>
            </a:r>
            <a:r>
              <a:rPr lang="en-US" altLang="ko-KR" dirty="0" smtClean="0"/>
              <a:t>. </a:t>
            </a:r>
            <a:r>
              <a:rPr lang="ko-KR" altLang="en-US" dirty="0" smtClean="0">
                <a:solidFill>
                  <a:srgbClr val="FF0000"/>
                </a:solidFill>
              </a:rPr>
              <a:t>그 당사국의 국내법에 의하여 금지되지 아니하는 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자신이 선택한 서비스 및 디지털제품에 대하여 접근하고 사용하는 것</a:t>
            </a:r>
            <a:endParaRPr lang="en-US" altLang="ko-KR" dirty="0" smtClean="0"/>
          </a:p>
          <a:p>
            <a:r>
              <a:rPr lang="ko-KR" altLang="en-US" dirty="0" smtClean="0"/>
              <a:t>나</a:t>
            </a:r>
            <a:r>
              <a:rPr lang="en-US" altLang="ko-KR" dirty="0" smtClean="0"/>
              <a:t>. </a:t>
            </a:r>
            <a:r>
              <a:rPr lang="ko-KR" altLang="en-US" dirty="0" smtClean="0">
                <a:solidFill>
                  <a:srgbClr val="FF0000"/>
                </a:solidFill>
              </a:rPr>
              <a:t>법 집행상의 필요를 조건으로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자신이 선택한 응용프로그램 및 서비스를 실행하는 것</a:t>
            </a:r>
            <a:endParaRPr lang="en-US" altLang="ko-KR" dirty="0" smtClean="0"/>
          </a:p>
          <a:p>
            <a:r>
              <a:rPr lang="ko-KR" altLang="en-US" dirty="0" smtClean="0"/>
              <a:t>다</a:t>
            </a:r>
            <a:r>
              <a:rPr lang="en-US" altLang="ko-KR" dirty="0" smtClean="0"/>
              <a:t>. </a:t>
            </a:r>
            <a:r>
              <a:rPr lang="ko-KR" altLang="en-US" dirty="0" smtClean="0">
                <a:solidFill>
                  <a:srgbClr val="FF0000"/>
                </a:solidFill>
              </a:rPr>
              <a:t>네트워크에 </a:t>
            </a:r>
            <a:r>
              <a:rPr lang="ko-KR" altLang="en-US" dirty="0" err="1" smtClean="0">
                <a:solidFill>
                  <a:srgbClr val="FF0000"/>
                </a:solidFill>
              </a:rPr>
              <a:t>위해를</a:t>
            </a:r>
            <a:r>
              <a:rPr lang="ko-KR" altLang="en-US" dirty="0" smtClean="0">
                <a:solidFill>
                  <a:srgbClr val="FF0000"/>
                </a:solidFill>
              </a:rPr>
              <a:t> 가하지 아니하고 국내법에 의하여 금지되지 아니하는 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자신이 선택한 장치를 인터넷에 연결하는 것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</a:t>
            </a:r>
            <a:endParaRPr lang="en-US" altLang="ko-KR" dirty="0" smtClean="0"/>
          </a:p>
          <a:p>
            <a:r>
              <a:rPr lang="ko-KR" altLang="en-US" dirty="0" smtClean="0"/>
              <a:t>라</a:t>
            </a:r>
            <a:r>
              <a:rPr lang="en-US" altLang="ko-KR" dirty="0" smtClean="0"/>
              <a:t>. </a:t>
            </a:r>
            <a:r>
              <a:rPr lang="ko-KR" altLang="en-US" dirty="0" smtClean="0"/>
              <a:t>네트워크 제공자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응용프로그램 및 서비스 제공자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 </a:t>
            </a:r>
            <a:r>
              <a:rPr lang="ko-KR" altLang="en-US" dirty="0" err="1" smtClean="0"/>
              <a:t>콘텐츠</a:t>
            </a:r>
            <a:r>
              <a:rPr lang="ko-KR" altLang="en-US" dirty="0" smtClean="0"/>
              <a:t> 제공자간의 경쟁으로부터 혜택을 가지는 것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원본">
  <a:themeElements>
    <a:clrScheme name="원본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원본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원본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315</TotalTime>
  <Words>2444</Words>
  <Application>Microsoft Office PowerPoint</Application>
  <PresentationFormat>화면 슬라이드 쇼(4:3)</PresentationFormat>
  <Paragraphs>212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원본</vt:lpstr>
      <vt:lpstr>스마트폰 확산에 따른  모바일 규제 쟁점 </vt:lpstr>
      <vt:lpstr>무선인터넷활성화 종합계획(4/21) 4대분야 10대 핵심과제</vt:lpstr>
      <vt:lpstr>인터넷 규제개선</vt:lpstr>
      <vt:lpstr>스마트 모바일 대중화</vt:lpstr>
      <vt:lpstr>무선 네트워크 확충 및 고도화</vt:lpstr>
      <vt:lpstr>추진예산</vt:lpstr>
      <vt:lpstr>모바일인터넷 관련 규제</vt:lpstr>
      <vt:lpstr>인터넷접속서비스 규제</vt:lpstr>
      <vt:lpstr>망중립성의 원리</vt:lpstr>
      <vt:lpstr>Net neutrality principles (US FCC)</vt:lpstr>
      <vt:lpstr>위치정보규제</vt:lpstr>
      <vt:lpstr>인터넷실명제</vt:lpstr>
      <vt:lpstr>모바일환경에서의 위치정보</vt:lpstr>
      <vt:lpstr>이동통신과 개인정보 문제</vt:lpstr>
      <vt:lpstr>광고 규제</vt:lpstr>
      <vt:lpstr>맞춤형 광고와 소비자 문제</vt:lpstr>
      <vt:lpstr>정보통신망법의 개인정보보존기한</vt:lpstr>
      <vt:lpstr>이동통신서비스제공자의 개인정보 보호 지침 </vt:lpstr>
      <vt:lpstr>이동통신서비스제공자의 개인정보 보호 지침 (계속)</vt:lpstr>
      <vt:lpstr>전자상거래소비자보호법과 개인정보보존기한</vt:lpstr>
      <vt:lpstr>국가공인인증제도</vt:lpstr>
      <vt:lpstr>스마트폰과 국가공인인증</vt:lpstr>
      <vt:lpstr>게임물 등급제</vt:lpstr>
      <vt:lpstr>온라인게임 규제의 쟁점</vt:lpstr>
      <vt:lpstr>모바일환경과 기타 문제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FE28LP</dc:creator>
  <cp:lastModifiedBy>FE28LP</cp:lastModifiedBy>
  <cp:revision>12</cp:revision>
  <dcterms:created xsi:type="dcterms:W3CDTF">2010-04-26T21:53:24Z</dcterms:created>
  <dcterms:modified xsi:type="dcterms:W3CDTF">2010-04-27T03:08:34Z</dcterms:modified>
</cp:coreProperties>
</file>